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rts/chartEx1.xml" ContentType="application/vnd.ms-office.chartex+xml"/>
  <Override PartName="/ppt/charts/style1.xml" ContentType="application/vnd.ms-office.chartstyle+xml"/>
  <Override PartName="/ppt/charts/colors1.xml" ContentType="application/vnd.ms-office.chartcolorstyl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sldIdLst>
    <p:sldId id="256" r:id="rId2"/>
    <p:sldId id="261" r:id="rId3"/>
    <p:sldId id="262" r:id="rId4"/>
    <p:sldId id="317" r:id="rId5"/>
    <p:sldId id="293" r:id="rId6"/>
    <p:sldId id="301" r:id="rId7"/>
    <p:sldId id="302" r:id="rId8"/>
    <p:sldId id="264" r:id="rId9"/>
    <p:sldId id="265" r:id="rId10"/>
    <p:sldId id="297" r:id="rId11"/>
    <p:sldId id="308" r:id="rId12"/>
    <p:sldId id="311" r:id="rId13"/>
    <p:sldId id="318" r:id="rId14"/>
    <p:sldId id="319" r:id="rId15"/>
    <p:sldId id="312" r:id="rId16"/>
    <p:sldId id="307" r:id="rId17"/>
    <p:sldId id="306" r:id="rId18"/>
    <p:sldId id="305" r:id="rId19"/>
    <p:sldId id="280" r:id="rId20"/>
    <p:sldId id="300" r:id="rId21"/>
    <p:sldId id="287" r:id="rId22"/>
    <p:sldId id="322" r:id="rId23"/>
    <p:sldId id="324" r:id="rId24"/>
    <p:sldId id="323" r:id="rId25"/>
    <p:sldId id="325" r:id="rId26"/>
    <p:sldId id="326" r:id="rId27"/>
    <p:sldId id="266" r:id="rId28"/>
    <p:sldId id="267" r:id="rId29"/>
    <p:sldId id="316" r:id="rId30"/>
    <p:sldId id="314" r:id="rId31"/>
    <p:sldId id="320" r:id="rId32"/>
    <p:sldId id="294" r:id="rId33"/>
    <p:sldId id="285" r:id="rId34"/>
    <p:sldId id="268" r:id="rId35"/>
    <p:sldId id="321" r:id="rId36"/>
    <p:sldId id="288" r:id="rId37"/>
    <p:sldId id="309" r:id="rId38"/>
    <p:sldId id="310"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y Prier" initials="MP" lastIdx="1" clrIdx="0">
    <p:extLst>
      <p:ext uri="{19B8F6BF-5375-455C-9EA6-DF929625EA0E}">
        <p15:presenceInfo xmlns:p15="http://schemas.microsoft.com/office/powerpoint/2012/main" userId="Mary Pri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0798" autoAdjust="0"/>
  </p:normalViewPr>
  <p:slideViewPr>
    <p:cSldViewPr snapToGrid="0">
      <p:cViewPr varScale="1">
        <p:scale>
          <a:sx n="77" d="100"/>
          <a:sy n="77" d="100"/>
        </p:scale>
        <p:origin x="1854" y="90"/>
      </p:cViewPr>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file:///C:\Users\Mary\Dropbox%20(Biostat%20Global)\BGC%20-%20Stata%20Conference%202018\Mary%20-%20OP%20Plot\excel_pareto_chart_example.xlsx" TargetMode="External"/></Relationships>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Sheet1!$A$1:$A$5</cx:f>
        <cx:lvl ptCount="5">
          <cx:pt idx="0">A</cx:pt>
          <cx:pt idx="1">B</cx:pt>
          <cx:pt idx="2">C</cx:pt>
          <cx:pt idx="3">D</cx:pt>
          <cx:pt idx="4">E</cx:pt>
        </cx:lvl>
      </cx:strDim>
      <cx:numDim type="val">
        <cx:f>Sheet1!$B$1:$B$5</cx:f>
        <cx:lvl ptCount="5" formatCode="General">
          <cx:pt idx="0">20000</cx:pt>
          <cx:pt idx="1">18000</cx:pt>
          <cx:pt idx="2">15000</cx:pt>
          <cx:pt idx="3">24000</cx:pt>
          <cx:pt idx="4">16000</cx:pt>
        </cx:lvl>
      </cx:numDim>
    </cx:data>
  </cx:chartData>
  <cx:chart>
    <cx:title pos="t" align="ctr" overlay="0">
      <cx:tx>
        <cx:txData>
          <cx:v>Pareto Chart Example</cx:v>
        </cx:txData>
      </cx:tx>
      <cx:txPr>
        <a:bodyPr spcFirstLastPara="1" vertOverflow="ellipsis" horzOverflow="overflow" wrap="square" lIns="0" tIns="0" rIns="0" bIns="0" anchor="ctr" anchorCtr="1"/>
        <a:lstStyle/>
        <a:p>
          <a:pPr algn="ctr" rtl="0">
            <a:defRPr/>
          </a:pPr>
          <a:r>
            <a:rPr lang="en-US" sz="1400" b="0" i="0" u="none" strike="noStrike" baseline="0">
              <a:solidFill>
                <a:sysClr val="windowText" lastClr="000000">
                  <a:lumMod val="65000"/>
                  <a:lumOff val="35000"/>
                </a:sysClr>
              </a:solidFill>
              <a:latin typeface="Calibri" panose="020F0502020204030204"/>
            </a:rPr>
            <a:t>Pareto Chart Example</a:t>
          </a:r>
        </a:p>
      </cx:txPr>
    </cx:title>
    <cx:plotArea>
      <cx:plotAreaRegion>
        <cx:series layoutId="clusteredColumn" uniqueId="{48829A20-3265-4493-8CFA-B35D6DFFCD6A}">
          <cx:dataId val="0"/>
          <cx:layoutPr>
            <cx:aggregation/>
          </cx:layoutPr>
          <cx:axisId val="1"/>
        </cx:series>
        <cx:series layoutId="paretoLine" ownerIdx="0" uniqueId="{5C477AA1-E53D-496A-AD85-FA9505710EA6}">
          <cx:axisId val="2"/>
        </cx:series>
      </cx:plotAreaRegion>
      <cx:axis id="0">
        <cx:catScaling gapWidth="0"/>
        <cx:tickLabels/>
      </cx:axis>
      <cx:axis id="1">
        <cx:valScaling/>
        <cx:majorGridlines/>
        <cx:tickLabels/>
      </cx:axis>
      <cx:axis id="2">
        <cx:valScaling max="1" min="0"/>
        <cx:units unit="percentage"/>
        <cx:tickLabels/>
      </cx:axis>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6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media/image1.jpeg>
</file>

<file path=ppt/media/image10.png>
</file>

<file path=ppt/media/image11.png>
</file>

<file path=ppt/media/image12.png>
</file>

<file path=ppt/media/image120.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eg>
</file>

<file path=ppt/media/image4.t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3DC20F-13AB-4028-9DD5-3C87014A2207}" type="datetimeFigureOut">
              <a:rPr lang="en-US" smtClean="0"/>
              <a:t>3/28/2019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076A93-E542-42E3-A3F1-F664C0233099}" type="slidenum">
              <a:rPr lang="en-US" smtClean="0"/>
              <a:t>‹#›</a:t>
            </a:fld>
            <a:endParaRPr lang="en-US"/>
          </a:p>
        </p:txBody>
      </p:sp>
    </p:spTree>
    <p:extLst>
      <p:ext uri="{BB962C8B-B14F-4D97-AF65-F5344CB8AC3E}">
        <p14:creationId xmlns:p14="http://schemas.microsoft.com/office/powerpoint/2010/main" val="1691770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Abstract</a:t>
            </a:r>
            <a:r>
              <a:rPr lang="en-US" dirty="0"/>
              <a:t>: Leo Tolstoy is famous for his novels and less well known for his ideas on survey data analysis. Concerning estimated proportions, he is said to have written: Covered strata are all alike; every poorly covered stratum is poorly covered in its own way. I describe a new command to make what we call organ pipe plots to visualize heterogeneity in binary outcomes in clustered data. The plots were conceived for vaccination coverage surveys, but they are helpful in a wide variety of contexts. Imagine a survey where only 50% of sampled children are found to be vaccinated. Different programmatic responses would be appropriate if the vaccinated include all the children in half the clusters versus half the children in all the clusters. These plots have been used to identify neighborhoods that were surreptitiously and intentionally skipped over during vaccination campaigns. The talk will demonstrate the command and discuss similarities with Pareto plots from quality control and a visual connection to the </a:t>
            </a:r>
            <a:r>
              <a:rPr lang="en-US" dirty="0" err="1"/>
              <a:t>intracluster</a:t>
            </a:r>
            <a:r>
              <a:rPr lang="en-US" dirty="0"/>
              <a:t> correlation coefficient (ICC). Note that the ICC shares a connection to anarcho-pacifistic ideas in Tolstoy’s later novels: many students mention them … but few can describe them clearly. </a:t>
            </a:r>
            <a:endParaRPr lang="en-US" dirty="0">
              <a:effectLst/>
            </a:endParaRPr>
          </a:p>
        </p:txBody>
      </p:sp>
      <p:sp>
        <p:nvSpPr>
          <p:cNvPr id="4" name="Slide Number Placeholder 3"/>
          <p:cNvSpPr>
            <a:spLocks noGrp="1"/>
          </p:cNvSpPr>
          <p:nvPr>
            <p:ph type="sldNum" sz="quarter" idx="10"/>
          </p:nvPr>
        </p:nvSpPr>
        <p:spPr/>
        <p:txBody>
          <a:bodyPr/>
          <a:lstStyle/>
          <a:p>
            <a:fld id="{01076A93-E542-42E3-A3F1-F664C0233099}" type="slidenum">
              <a:rPr lang="en-US" smtClean="0"/>
              <a:t>1</a:t>
            </a:fld>
            <a:endParaRPr lang="en-US"/>
          </a:p>
        </p:txBody>
      </p:sp>
    </p:spTree>
    <p:extLst>
      <p:ext uri="{BB962C8B-B14F-4D97-AF65-F5344CB8AC3E}">
        <p14:creationId xmlns:p14="http://schemas.microsoft.com/office/powerpoint/2010/main" val="21845620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Survey related variables: </a:t>
            </a:r>
          </a:p>
          <a:p>
            <a:r>
              <a:rPr lang="en-US" dirty="0"/>
              <a:t>STRATVAR(</a:t>
            </a:r>
            <a:r>
              <a:rPr lang="en-US" dirty="0" err="1"/>
              <a:t>varname</a:t>
            </a:r>
            <a:r>
              <a:rPr lang="en-US" dirty="0"/>
              <a:t>): </a:t>
            </a:r>
            <a:r>
              <a:rPr lang="en-US" dirty="0" err="1"/>
              <a:t>Opplot</a:t>
            </a:r>
            <a:r>
              <a:rPr lang="en-US" dirty="0"/>
              <a:t> shows data for one stratum per plot.  If dataset contains data for more than 1 stratum, specify the stratum ID variable and use the stratum option.</a:t>
            </a:r>
          </a:p>
          <a:p>
            <a:r>
              <a:rPr lang="en-US" dirty="0"/>
              <a:t>STRATUM(string): The value of STRATVAR for which to make the plot.</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10</a:t>
            </a:fld>
            <a:endParaRPr lang="en-US"/>
          </a:p>
        </p:txBody>
      </p:sp>
    </p:spTree>
    <p:extLst>
      <p:ext uri="{BB962C8B-B14F-4D97-AF65-F5344CB8AC3E}">
        <p14:creationId xmlns:p14="http://schemas.microsoft.com/office/powerpoint/2010/main" val="35793398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three choices for the bar widths.  Either the </a:t>
            </a:r>
            <a:r>
              <a:rPr lang="en-US" dirty="0" err="1"/>
              <a:t>WEIGHTvar</a:t>
            </a:r>
            <a:r>
              <a:rPr lang="en-US" dirty="0"/>
              <a:t> or EQUALWIDTH option is specified or neither are specified.</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11</a:t>
            </a:fld>
            <a:endParaRPr lang="en-US"/>
          </a:p>
        </p:txBody>
      </p:sp>
    </p:spTree>
    <p:extLst>
      <p:ext uri="{BB962C8B-B14F-4D97-AF65-F5344CB8AC3E}">
        <p14:creationId xmlns:p14="http://schemas.microsoft.com/office/powerpoint/2010/main" val="37629327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neither </a:t>
            </a:r>
            <a:r>
              <a:rPr lang="en-US" dirty="0" err="1"/>
              <a:t>WEIGTHvar</a:t>
            </a:r>
            <a:r>
              <a:rPr lang="en-US" dirty="0"/>
              <a:t> or EQUALWIDTH options are specified, then the data are self-weighted (assumed to be equal) and the shaded proportion of the plot is equal to the unweighted sample coverage.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12</a:t>
            </a:fld>
            <a:endParaRPr lang="en-US"/>
          </a:p>
        </p:txBody>
      </p:sp>
    </p:spTree>
    <p:extLst>
      <p:ext uri="{BB962C8B-B14F-4D97-AF65-F5344CB8AC3E}">
        <p14:creationId xmlns:p14="http://schemas.microsoft.com/office/powerpoint/2010/main" val="4595264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the </a:t>
            </a:r>
            <a:r>
              <a:rPr lang="en-US" dirty="0" err="1"/>
              <a:t>WEIGHTvar</a:t>
            </a:r>
            <a:r>
              <a:rPr lang="en-US" dirty="0"/>
              <a:t>(</a:t>
            </a:r>
            <a:r>
              <a:rPr lang="en-US" dirty="0" err="1"/>
              <a:t>varname</a:t>
            </a:r>
            <a:r>
              <a:rPr lang="en-US" dirty="0"/>
              <a:t>) option is specified then the user points to the variable in the dataset that holds the survey weight.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Weighted OP plots are the preferred method for 2 reasons: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The shaded proportion represents the weighted sample coverage estimate and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the width of each bar represents that cluster’s weighted proportion of the population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Downsides…we don’t know how many kids were sampled in each cluster &amp; probably can’t label the bars clearly.</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13</a:t>
            </a:fld>
            <a:endParaRPr lang="en-US"/>
          </a:p>
        </p:txBody>
      </p:sp>
    </p:spTree>
    <p:extLst>
      <p:ext uri="{BB962C8B-B14F-4D97-AF65-F5344CB8AC3E}">
        <p14:creationId xmlns:p14="http://schemas.microsoft.com/office/powerpoint/2010/main" val="23230036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the EQUALWIDTH option is specified, then all the bars will appear with equal width, regardless of the number of respondents in the cluster and regardless of the values of the </a:t>
            </a:r>
            <a:r>
              <a:rPr lang="en-US" dirty="0" err="1"/>
              <a:t>weightvar</a:t>
            </a:r>
            <a:r>
              <a:rPr lang="en-US" dirty="0"/>
              <a:t>.  </a:t>
            </a:r>
          </a:p>
          <a:p>
            <a:endParaRPr lang="en-US" dirty="0"/>
          </a:p>
          <a:p>
            <a:r>
              <a:rPr lang="en-US" dirty="0"/>
              <a:t>Regardless which bar width option is used, the bar height will always be the same because the shaded proportion of each bar represents the proportion of respondents in that cluster whose value of the binary variable is 1.</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14</a:t>
            </a:fld>
            <a:endParaRPr lang="en-US"/>
          </a:p>
        </p:txBody>
      </p:sp>
    </p:spTree>
    <p:extLst>
      <p:ext uri="{BB962C8B-B14F-4D97-AF65-F5344CB8AC3E}">
        <p14:creationId xmlns:p14="http://schemas.microsoft.com/office/powerpoint/2010/main" val="34466406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Compare all three of the OP plots from the previous slides at once…Notice the bar heights are all the same for each plot, 67%, but the bar widths all vary.</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15</a:t>
            </a:fld>
            <a:endParaRPr lang="en-US"/>
          </a:p>
        </p:txBody>
      </p:sp>
    </p:spTree>
    <p:extLst>
      <p:ext uri="{BB962C8B-B14F-4D97-AF65-F5344CB8AC3E}">
        <p14:creationId xmlns:p14="http://schemas.microsoft.com/office/powerpoint/2010/main" val="36614860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also options for exporting the image…</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16</a:t>
            </a:fld>
            <a:endParaRPr lang="en-US"/>
          </a:p>
        </p:txBody>
      </p:sp>
    </p:spTree>
    <p:extLst>
      <p:ext uri="{BB962C8B-B14F-4D97-AF65-F5344CB8AC3E}">
        <p14:creationId xmlns:p14="http://schemas.microsoft.com/office/powerpoint/2010/main" val="4795044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well as standard </a:t>
            </a:r>
            <a:r>
              <a:rPr lang="en-US" dirty="0" err="1"/>
              <a:t>twoway</a:t>
            </a:r>
            <a:r>
              <a:rPr lang="en-US" dirty="0"/>
              <a:t> options including titles, labels and sizes.</a:t>
            </a:r>
          </a:p>
        </p:txBody>
      </p:sp>
      <p:sp>
        <p:nvSpPr>
          <p:cNvPr id="4" name="Slide Number Placeholder 3"/>
          <p:cNvSpPr>
            <a:spLocks noGrp="1"/>
          </p:cNvSpPr>
          <p:nvPr>
            <p:ph type="sldNum" sz="quarter" idx="10"/>
          </p:nvPr>
        </p:nvSpPr>
        <p:spPr/>
        <p:txBody>
          <a:bodyPr/>
          <a:lstStyle/>
          <a:p>
            <a:fld id="{01076A93-E542-42E3-A3F1-F664C0233099}" type="slidenum">
              <a:rPr lang="en-US" smtClean="0"/>
              <a:t>17</a:t>
            </a:fld>
            <a:endParaRPr lang="en-US"/>
          </a:p>
        </p:txBody>
      </p:sp>
    </p:spTree>
    <p:extLst>
      <p:ext uri="{BB962C8B-B14F-4D97-AF65-F5344CB8AC3E}">
        <p14:creationId xmlns:p14="http://schemas.microsoft.com/office/powerpoint/2010/main" val="25557442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user also has control of the bar and line colors of the plot.</a:t>
            </a:r>
          </a:p>
        </p:txBody>
      </p:sp>
      <p:sp>
        <p:nvSpPr>
          <p:cNvPr id="4" name="Slide Number Placeholder 3"/>
          <p:cNvSpPr>
            <a:spLocks noGrp="1"/>
          </p:cNvSpPr>
          <p:nvPr>
            <p:ph type="sldNum" sz="quarter" idx="10"/>
          </p:nvPr>
        </p:nvSpPr>
        <p:spPr/>
        <p:txBody>
          <a:bodyPr/>
          <a:lstStyle/>
          <a:p>
            <a:fld id="{01076A93-E542-42E3-A3F1-F664C0233099}" type="slidenum">
              <a:rPr lang="en-US" smtClean="0"/>
              <a:t>18</a:t>
            </a:fld>
            <a:endParaRPr lang="en-US"/>
          </a:p>
        </p:txBody>
      </p:sp>
    </p:spTree>
    <p:extLst>
      <p:ext uri="{BB962C8B-B14F-4D97-AF65-F5344CB8AC3E}">
        <p14:creationId xmlns:p14="http://schemas.microsoft.com/office/powerpoint/2010/main" val="10128358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BARCOLOR1 and LINECOLOR1 correspond to the bottom bars while BARCOLOR2 and LINECOLOR2 correspond to the top bars.</a:t>
            </a:r>
          </a:p>
        </p:txBody>
      </p:sp>
      <p:sp>
        <p:nvSpPr>
          <p:cNvPr id="4" name="Slide Number Placeholder 3"/>
          <p:cNvSpPr>
            <a:spLocks noGrp="1"/>
          </p:cNvSpPr>
          <p:nvPr>
            <p:ph type="sldNum" sz="quarter" idx="10"/>
          </p:nvPr>
        </p:nvSpPr>
        <p:spPr/>
        <p:txBody>
          <a:bodyPr/>
          <a:lstStyle/>
          <a:p>
            <a:fld id="{01076A93-E542-42E3-A3F1-F664C0233099}" type="slidenum">
              <a:rPr lang="en-US" smtClean="0"/>
              <a:t>19</a:t>
            </a:fld>
            <a:endParaRPr lang="en-US"/>
          </a:p>
        </p:txBody>
      </p:sp>
    </p:spTree>
    <p:extLst>
      <p:ext uri="{BB962C8B-B14F-4D97-AF65-F5344CB8AC3E}">
        <p14:creationId xmlns:p14="http://schemas.microsoft.com/office/powerpoint/2010/main" val="34357981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organ pipe plot is a special type of vertical bar chart.  It plots a binary outcome in cluster survey data.</a:t>
            </a:r>
          </a:p>
          <a:p>
            <a:endParaRPr lang="en-US" dirty="0"/>
          </a:p>
          <a:p>
            <a:r>
              <a:rPr lang="en-US" dirty="0"/>
              <a:t>Each cluster is represented with a vertical bar.</a:t>
            </a:r>
          </a:p>
          <a:p>
            <a:r>
              <a:rPr lang="en-US" dirty="0"/>
              <a:t>The shaded portion of the bar represents the proportion of respondents in that cluster whose value of the binary variable is 1.</a:t>
            </a:r>
          </a:p>
          <a:p>
            <a:r>
              <a:rPr lang="en-US" dirty="0"/>
              <a:t>Clusters with the highest proportion of 1’s are shown at the left side of the plot, and coverage decreases from left to right.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These plots help people visualize heterogeneity among the clusters.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work in the vaccination field where a value of 1 is a good thing and shaded bars are a good thing…it indicates high vaccination coverage among children…bars not shaded are a bad thing as it indicates children are not vaccinated and susceptible to disease.  For the purpose of this talk we will be thinking that values of 1 are good thing, but the logic can easily be reversed if that’s what your data calls for.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This organ pipe plot is from a recent vaccination campaign in Nigeria.  It shows the proportion of children who received a measles dose during the campaign in the state of </a:t>
            </a:r>
            <a:r>
              <a:rPr lang="en-US" dirty="0" err="1"/>
              <a:t>Borno</a:t>
            </a:r>
            <a:r>
              <a:rPr lang="en-US" dirty="0"/>
              <a:t>.  Note that there are 30 bars in this plot representing the 30 clusters sampled in </a:t>
            </a:r>
            <a:r>
              <a:rPr lang="en-US" dirty="0" err="1"/>
              <a:t>Borno</a:t>
            </a:r>
            <a:r>
              <a:rPr lang="en-US" dirty="0"/>
              <a:t>.</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2</a:t>
            </a:fld>
            <a:endParaRPr lang="en-US"/>
          </a:p>
        </p:txBody>
      </p:sp>
    </p:spTree>
    <p:extLst>
      <p:ext uri="{BB962C8B-B14F-4D97-AF65-F5344CB8AC3E}">
        <p14:creationId xmlns:p14="http://schemas.microsoft.com/office/powerpoint/2010/main" val="8896751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the SAVEDATA(string) option saves a dataset that includes one row per bar in the plot; the left-most bar in the plot is represented by row 1 of the dataset and the right-most bar in the plot by the last row in the dataset.</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20</a:t>
            </a:fld>
            <a:endParaRPr lang="en-US"/>
          </a:p>
        </p:txBody>
      </p:sp>
    </p:spTree>
    <p:extLst>
      <p:ext uri="{BB962C8B-B14F-4D97-AF65-F5344CB8AC3E}">
        <p14:creationId xmlns:p14="http://schemas.microsoft.com/office/powerpoint/2010/main" val="11629268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 example of the dataset that is saved…</a:t>
            </a:r>
          </a:p>
          <a:p>
            <a:endParaRPr lang="en-US" dirty="0"/>
          </a:p>
          <a:p>
            <a:r>
              <a:rPr lang="en-US" dirty="0"/>
              <a:t>The dataset contains descriptive variables about the bars including the height and width, but more importantly include the </a:t>
            </a:r>
            <a:r>
              <a:rPr lang="en-US" dirty="0" err="1"/>
              <a:t>clusterid</a:t>
            </a:r>
            <a:r>
              <a:rPr lang="en-US" dirty="0"/>
              <a:t> and the </a:t>
            </a:r>
            <a:r>
              <a:rPr lang="en-US" dirty="0" err="1"/>
              <a:t>n_respondents</a:t>
            </a:r>
            <a:r>
              <a:rPr lang="en-US" dirty="0"/>
              <a:t>.</a:t>
            </a:r>
          </a:p>
          <a:p>
            <a:endParaRPr lang="en-US" dirty="0"/>
          </a:p>
          <a:p>
            <a:r>
              <a:rPr lang="en-US" dirty="0"/>
              <a:t>This dataset is useful for identifying the cluster ID for bars that show surprisingly low coverage.  In this example, the last bar in the plot (plot not shown) had a bar height of 11%...meaning 11% of the children sampled were found to be vaccinated.  We can see that this bar corresponds to cluster ID=77 and n=18 children were sampled.</a:t>
            </a:r>
          </a:p>
        </p:txBody>
      </p:sp>
      <p:sp>
        <p:nvSpPr>
          <p:cNvPr id="4" name="Slide Number Placeholder 3"/>
          <p:cNvSpPr>
            <a:spLocks noGrp="1"/>
          </p:cNvSpPr>
          <p:nvPr>
            <p:ph type="sldNum" sz="quarter" idx="10"/>
          </p:nvPr>
        </p:nvSpPr>
        <p:spPr/>
        <p:txBody>
          <a:bodyPr/>
          <a:lstStyle/>
          <a:p>
            <a:fld id="{01076A93-E542-42E3-A3F1-F664C0233099}" type="slidenum">
              <a:rPr lang="en-US" smtClean="0"/>
              <a:t>21</a:t>
            </a:fld>
            <a:endParaRPr lang="en-US"/>
          </a:p>
        </p:txBody>
      </p:sp>
    </p:spTree>
    <p:extLst>
      <p:ext uri="{BB962C8B-B14F-4D97-AF65-F5344CB8AC3E}">
        <p14:creationId xmlns:p14="http://schemas.microsoft.com/office/powerpoint/2010/main" val="5117350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PLOTN is specified, the plot will include a second y-axis and a line showing the number of respondents per cluster.  </a:t>
            </a:r>
          </a:p>
        </p:txBody>
      </p:sp>
      <p:sp>
        <p:nvSpPr>
          <p:cNvPr id="4" name="Slide Number Placeholder 3"/>
          <p:cNvSpPr>
            <a:spLocks noGrp="1"/>
          </p:cNvSpPr>
          <p:nvPr>
            <p:ph type="sldNum" sz="quarter" idx="10"/>
          </p:nvPr>
        </p:nvSpPr>
        <p:spPr/>
        <p:txBody>
          <a:bodyPr/>
          <a:lstStyle/>
          <a:p>
            <a:fld id="{01076A93-E542-42E3-A3F1-F664C0233099}" type="slidenum">
              <a:rPr lang="en-US" smtClean="0"/>
              <a:t>22</a:t>
            </a:fld>
            <a:endParaRPr lang="en-US"/>
          </a:p>
        </p:txBody>
      </p:sp>
    </p:spTree>
    <p:extLst>
      <p:ext uri="{BB962C8B-B14F-4D97-AF65-F5344CB8AC3E}">
        <p14:creationId xmlns:p14="http://schemas.microsoft.com/office/powerpoint/2010/main" val="39949488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23</a:t>
            </a:fld>
            <a:endParaRPr lang="en-US"/>
          </a:p>
        </p:txBody>
      </p:sp>
    </p:spTree>
    <p:extLst>
      <p:ext uri="{BB962C8B-B14F-4D97-AF65-F5344CB8AC3E}">
        <p14:creationId xmlns:p14="http://schemas.microsoft.com/office/powerpoint/2010/main" val="30575974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User may specify the properties of the “</a:t>
            </a:r>
            <a:r>
              <a:rPr lang="en-US" dirty="0" err="1"/>
              <a:t>plotn</a:t>
            </a:r>
            <a:r>
              <a:rPr lang="en-US" dirty="0"/>
              <a:t>” line and of its axis title &amp; labels using the options listed.</a:t>
            </a:r>
          </a:p>
          <a:p>
            <a:endParaRPr lang="en-US" dirty="0"/>
          </a:p>
          <a:p>
            <a:r>
              <a:rPr lang="en-US" dirty="0"/>
              <a:t>YROUND2(integer 5) affects the labels on the second y-axis if the user specifies the PLOTN option.  </a:t>
            </a:r>
          </a:p>
          <a:p>
            <a:r>
              <a:rPr lang="en-US" dirty="0"/>
              <a:t>The scale will run from 0 up to the (maximum number of respondents in a cluster plus one) rounded up to the next multiple of YROUND2.   </a:t>
            </a:r>
          </a:p>
          <a:p>
            <a:r>
              <a:rPr lang="en-US" dirty="0"/>
              <a:t>Default is to round up to the next multiple of 5.</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24</a:t>
            </a:fld>
            <a:endParaRPr lang="en-US"/>
          </a:p>
        </p:txBody>
      </p:sp>
    </p:spTree>
    <p:extLst>
      <p:ext uri="{BB962C8B-B14F-4D97-AF65-F5344CB8AC3E}">
        <p14:creationId xmlns:p14="http://schemas.microsoft.com/office/powerpoint/2010/main" val="211542518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25</a:t>
            </a:fld>
            <a:endParaRPr lang="en-US"/>
          </a:p>
        </p:txBody>
      </p:sp>
    </p:spTree>
    <p:extLst>
      <p:ext uri="{BB962C8B-B14F-4D97-AF65-F5344CB8AC3E}">
        <p14:creationId xmlns:p14="http://schemas.microsoft.com/office/powerpoint/2010/main" val="93082110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26</a:t>
            </a:fld>
            <a:endParaRPr lang="en-US"/>
          </a:p>
        </p:txBody>
      </p:sp>
    </p:spTree>
    <p:extLst>
      <p:ext uri="{BB962C8B-B14F-4D97-AF65-F5344CB8AC3E}">
        <p14:creationId xmlns:p14="http://schemas.microsoft.com/office/powerpoint/2010/main" val="25333823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OP plots are not Pareto charts, which are commonly used in quality control studies.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Although both graphics sort bars in descending order, there are fundamental differences between the two.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Pareto charts highlight important factors among a large group of factors (often defects), and focus on the bars or categories on the left side of the chart to attribute failures to causes.  They show category frequencies and a cumulative percentage line.</a:t>
            </a:r>
          </a:p>
          <a:p>
            <a:endParaRPr lang="en-US" dirty="0"/>
          </a:p>
          <a:p>
            <a:r>
              <a:rPr lang="en-US" dirty="0"/>
              <a:t>With OP WEIGHTED plots, we are interested in the overall proportion of the plot that is shaded (green in this example), as that represents an estimate of coverage in that stratum. Also, OP plots in the vaccination setting focus on the right side of the plot to spot clusters with surprisingly low coverage.  </a:t>
            </a:r>
          </a:p>
          <a:p>
            <a:endParaRPr lang="en-US" dirty="0"/>
          </a:p>
          <a:p>
            <a:r>
              <a:rPr lang="en-US" dirty="0"/>
              <a:t>Superficially they may look similar but there is a different message…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Stata has a Pareto dot plot as proposed by Wilkinson (2006) (command &lt;</a:t>
            </a:r>
            <a:r>
              <a:rPr lang="en-US" dirty="0" err="1"/>
              <a:t>pdplot</a:t>
            </a:r>
            <a:r>
              <a:rPr lang="en-US" dirty="0"/>
              <a:t>&gt; written by Nick Cox)</a:t>
            </a:r>
          </a:p>
          <a:p>
            <a:endParaRPr lang="en-US" dirty="0"/>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27</a:t>
            </a:fld>
            <a:endParaRPr lang="en-US"/>
          </a:p>
        </p:txBody>
      </p:sp>
    </p:spTree>
    <p:extLst>
      <p:ext uri="{BB962C8B-B14F-4D97-AF65-F5344CB8AC3E}">
        <p14:creationId xmlns:p14="http://schemas.microsoft.com/office/powerpoint/2010/main" val="10781102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Due to time and budget constraints for household surveys, cluster sampling is usually preferred to simple random sampling.</a:t>
            </a:r>
          </a:p>
          <a:p>
            <a:r>
              <a:rPr lang="en-US" dirty="0"/>
              <a:t>When this happens, responses within a cluster are likely to be more correlated than if the responses were chosen at random.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ICC is a measure of the correlation of responses within clusters.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Ranges from [-1,1] but practically in our line of work it ranges from [0,1] -&gt; Values near 0 imply responses are not correlated whereas values near 1 imply responses are very correlated</a:t>
            </a:r>
          </a:p>
          <a:p>
            <a:r>
              <a:rPr lang="en-US" dirty="0"/>
              <a:t>Surveyors have no control over the ICC -&gt; it can only be estimated after the data have been collected</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beginning stages of survey planning, you need to estimate the ICC.</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is a domino affect -&gt; the ICC affects the design effect (DEFF) which affects the sample size calculations which affect confidence interval widths.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Why is all of this important to this talk?  The OP plot bar height variability is a visual representation of the ICC.</a:t>
            </a:r>
          </a:p>
        </p:txBody>
      </p:sp>
      <p:sp>
        <p:nvSpPr>
          <p:cNvPr id="4" name="Slide Number Placeholder 3"/>
          <p:cNvSpPr>
            <a:spLocks noGrp="1"/>
          </p:cNvSpPr>
          <p:nvPr>
            <p:ph type="sldNum" sz="quarter" idx="10"/>
          </p:nvPr>
        </p:nvSpPr>
        <p:spPr/>
        <p:txBody>
          <a:bodyPr/>
          <a:lstStyle/>
          <a:p>
            <a:fld id="{01076A93-E542-42E3-A3F1-F664C0233099}" type="slidenum">
              <a:rPr lang="en-US" smtClean="0"/>
              <a:t>28</a:t>
            </a:fld>
            <a:endParaRPr lang="en-US"/>
          </a:p>
        </p:txBody>
      </p:sp>
    </p:spTree>
    <p:extLst>
      <p:ext uri="{BB962C8B-B14F-4D97-AF65-F5344CB8AC3E}">
        <p14:creationId xmlns:p14="http://schemas.microsoft.com/office/powerpoint/2010/main" val="24519359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these OP plots from earlier…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4 strata -&gt; 16 clusters -&gt; sampled 16 respondents -&gt; total of 256 respondents per stratum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50% coverage estimated for each stratum.</a:t>
            </a:r>
          </a:p>
          <a:p>
            <a:endParaRPr lang="en-US" dirty="0"/>
          </a:p>
          <a:p>
            <a:r>
              <a:rPr lang="en-US" dirty="0"/>
              <a:t>Let’s look at them individually…</a:t>
            </a:r>
          </a:p>
        </p:txBody>
      </p:sp>
      <p:sp>
        <p:nvSpPr>
          <p:cNvPr id="4" name="Slide Number Placeholder 3"/>
          <p:cNvSpPr>
            <a:spLocks noGrp="1"/>
          </p:cNvSpPr>
          <p:nvPr>
            <p:ph type="sldNum" sz="quarter" idx="10"/>
          </p:nvPr>
        </p:nvSpPr>
        <p:spPr/>
        <p:txBody>
          <a:bodyPr/>
          <a:lstStyle/>
          <a:p>
            <a:fld id="{01076A93-E542-42E3-A3F1-F664C0233099}" type="slidenum">
              <a:rPr lang="en-US" smtClean="0"/>
              <a:t>29</a:t>
            </a:fld>
            <a:endParaRPr lang="en-US"/>
          </a:p>
        </p:txBody>
      </p:sp>
    </p:spTree>
    <p:extLst>
      <p:ext uri="{BB962C8B-B14F-4D97-AF65-F5344CB8AC3E}">
        <p14:creationId xmlns:p14="http://schemas.microsoft.com/office/powerpoint/2010/main" val="8178510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3</a:t>
            </a:fld>
            <a:endParaRPr lang="en-US"/>
          </a:p>
        </p:txBody>
      </p:sp>
    </p:spTree>
    <p:extLst>
      <p:ext uri="{BB962C8B-B14F-4D97-AF65-F5344CB8AC3E}">
        <p14:creationId xmlns:p14="http://schemas.microsoft.com/office/powerpoint/2010/main" val="24708855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Although each stratum had the same number of respondents sampled, they all resulted in different CI widths because they all had different ICCs.</a:t>
            </a:r>
          </a:p>
          <a:p>
            <a:endParaRPr lang="en-US" dirty="0"/>
          </a:p>
          <a:p>
            <a:r>
              <a:rPr lang="en-US" dirty="0"/>
              <a:t>The top OP plot shows a stratum with homogeneous coverage -&gt; ICC=0 -&gt; DEFF=1 -&gt; highest ESS possible-&gt; tightest CI shown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Whereas the bottom OP plots shows a stratum at the other spectrum where some clusters have 100% coverage and other clusters have 0% -&gt; ICC near 1 -&gt; DEFF near maximum possible value…which is 16 in this case…the avg # of respondents per cluster (m) -&gt; ESS is the lowest possible in this scenario…16 -&gt; CI width is the largest possible in this scenario</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two plots in the middle show different patterns of coverage -&gt; ICC ranges between 0 and 1 -&gt; DEFF ranges between 1 and 16…average number of respondents per cluster -&gt; CI widths will be between the two extremes.</a:t>
            </a:r>
          </a:p>
          <a:p>
            <a:endParaRPr lang="en-US" dirty="0"/>
          </a:p>
          <a:p>
            <a:r>
              <a:rPr lang="en-US" dirty="0"/>
              <a:t>***Extra notes***</a:t>
            </a:r>
          </a:p>
          <a:p>
            <a:r>
              <a:rPr lang="en-US" dirty="0"/>
              <a:t>Note that small values of ICC correspond to small values of DEFF (vice versa)</a:t>
            </a:r>
          </a:p>
          <a:p>
            <a:r>
              <a:rPr lang="en-US" dirty="0"/>
              <a:t>DEFF = [1+ (m-1)*ICC][1 + CV</a:t>
            </a:r>
            <a:r>
              <a:rPr lang="en-US" baseline="-25000" dirty="0"/>
              <a:t>w</a:t>
            </a:r>
            <a:r>
              <a:rPr lang="en-US" baseline="30000" dirty="0"/>
              <a:t>2</a:t>
            </a:r>
            <a:r>
              <a:rPr lang="en-US" dirty="0"/>
              <a:t>] (not approximating DEFF; </a:t>
            </a:r>
            <a:r>
              <a:rPr lang="en-US" dirty="0" err="1"/>
              <a:t>CV</a:t>
            </a:r>
            <a:r>
              <a:rPr lang="en-US" baseline="-25000" dirty="0" err="1"/>
              <a:t>w</a:t>
            </a:r>
            <a:r>
              <a:rPr lang="en-US" baseline="-25000" dirty="0"/>
              <a:t> </a:t>
            </a:r>
            <a:r>
              <a:rPr lang="en-US" baseline="0" dirty="0"/>
              <a:t>means coefficient of variation of the weights</a:t>
            </a:r>
            <a:r>
              <a:rPr lang="en-US" dirty="0"/>
              <a:t>)</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30</a:t>
            </a:fld>
            <a:endParaRPr lang="en-US"/>
          </a:p>
        </p:txBody>
      </p:sp>
    </p:spTree>
    <p:extLst>
      <p:ext uri="{BB962C8B-B14F-4D97-AF65-F5344CB8AC3E}">
        <p14:creationId xmlns:p14="http://schemas.microsoft.com/office/powerpoint/2010/main" val="2519292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So…the visual connection to the ICC takeaways…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When planning a survey, you have estimate the ICC.  If there was a previous similar survey conducted, then you could start with those estimates for your sample size calculations.  If not, think hard about the expected correlation of responses within clusters of each stratum and estimate the ICC accordingly, knowing that that estimate will impact the CI width.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The OP plot bar height variability is a visual representation of the ICC that can help you picture the correlation in that stratum.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 Pay it forward…after you finish your survey, make the OP plots and report the estimated ICC values, so that the next person (possibly you) planning the next survey has them as a baseline to start thinking about their ICC estimate for sample size calculations for their survey.</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31</a:t>
            </a:fld>
            <a:endParaRPr lang="en-US"/>
          </a:p>
        </p:txBody>
      </p:sp>
    </p:spTree>
    <p:extLst>
      <p:ext uri="{BB962C8B-B14F-4D97-AF65-F5344CB8AC3E}">
        <p14:creationId xmlns:p14="http://schemas.microsoft.com/office/powerpoint/2010/main" val="22056973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highlighted a few examples of where organ pipe plots have been used, and here are a few more, including the 2018 WHO Vaccination Coverage cluster surveys reference manual and the WHO suite of Stata programs named vaccination coverage quality indicators (VCQI).</a:t>
            </a:r>
          </a:p>
        </p:txBody>
      </p:sp>
      <p:sp>
        <p:nvSpPr>
          <p:cNvPr id="4" name="Slide Number Placeholder 3"/>
          <p:cNvSpPr>
            <a:spLocks noGrp="1"/>
          </p:cNvSpPr>
          <p:nvPr>
            <p:ph type="sldNum" sz="quarter" idx="10"/>
          </p:nvPr>
        </p:nvSpPr>
        <p:spPr/>
        <p:txBody>
          <a:bodyPr/>
          <a:lstStyle/>
          <a:p>
            <a:fld id="{01076A93-E542-42E3-A3F1-F664C0233099}" type="slidenum">
              <a:rPr lang="en-US" smtClean="0"/>
              <a:t>32</a:t>
            </a:fld>
            <a:endParaRPr lang="en-US"/>
          </a:p>
        </p:txBody>
      </p:sp>
    </p:spTree>
    <p:extLst>
      <p:ext uri="{BB962C8B-B14F-4D97-AF65-F5344CB8AC3E}">
        <p14:creationId xmlns:p14="http://schemas.microsoft.com/office/powerpoint/2010/main" val="28124805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36</a:t>
            </a:fld>
            <a:endParaRPr lang="en-US"/>
          </a:p>
        </p:txBody>
      </p:sp>
    </p:spTree>
    <p:extLst>
      <p:ext uri="{BB962C8B-B14F-4D97-AF65-F5344CB8AC3E}">
        <p14:creationId xmlns:p14="http://schemas.microsoft.com/office/powerpoint/2010/main" val="72969102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of plots that used equal widths and annotated with sample size</a:t>
            </a:r>
          </a:p>
          <a:p>
            <a:endParaRPr lang="en-US" dirty="0"/>
          </a:p>
          <a:p>
            <a:r>
              <a:rPr lang="en-US" dirty="0"/>
              <a:t>Note: The idea of OP plot was used but the command </a:t>
            </a:r>
            <a:r>
              <a:rPr lang="en-US" dirty="0" err="1"/>
              <a:t>opplot</a:t>
            </a:r>
            <a:r>
              <a:rPr lang="en-US" dirty="0"/>
              <a:t> was not used to generate these plots.  These plots just illustrate equal widths and the use of labelling the bars.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Fig S1. Organ-pipe plots of unweighted measles-rubella campaign vaccination coverage by cluster and county</a:t>
            </a:r>
          </a:p>
          <a:p>
            <a:r>
              <a:rPr lang="en-US" sz="1200" b="0" i="0" u="none" strike="noStrike" kern="1200" baseline="0" dirty="0">
                <a:solidFill>
                  <a:schemeClr val="tx1"/>
                </a:solidFill>
                <a:latin typeface="+mn-lt"/>
                <a:ea typeface="+mn-ea"/>
                <a:cs typeface="+mn-cs"/>
              </a:rPr>
              <a:t>— Kenya 2016 (14). For each cluster, the total number of eligible children aged 9 months–14 years that were</a:t>
            </a:r>
          </a:p>
          <a:p>
            <a:r>
              <a:rPr lang="en-US" sz="1200" b="0" i="0" u="none" strike="noStrike" kern="1200" baseline="0" dirty="0">
                <a:solidFill>
                  <a:schemeClr val="tx1"/>
                </a:solidFill>
                <a:latin typeface="+mn-lt"/>
                <a:ea typeface="+mn-ea"/>
                <a:cs typeface="+mn-cs"/>
              </a:rPr>
              <a:t>enrolled in the survey is printed at the bottom of the bar. </a:t>
            </a:r>
          </a:p>
        </p:txBody>
      </p:sp>
      <p:sp>
        <p:nvSpPr>
          <p:cNvPr id="4" name="Slide Number Placeholder 3"/>
          <p:cNvSpPr>
            <a:spLocks noGrp="1"/>
          </p:cNvSpPr>
          <p:nvPr>
            <p:ph type="sldNum" sz="quarter" idx="10"/>
          </p:nvPr>
        </p:nvSpPr>
        <p:spPr/>
        <p:txBody>
          <a:bodyPr/>
          <a:lstStyle/>
          <a:p>
            <a:fld id="{01076A93-E542-42E3-A3F1-F664C0233099}" type="slidenum">
              <a:rPr lang="en-US" smtClean="0"/>
              <a:t>37</a:t>
            </a:fld>
            <a:endParaRPr lang="en-US"/>
          </a:p>
        </p:txBody>
      </p:sp>
    </p:spTree>
    <p:extLst>
      <p:ext uri="{BB962C8B-B14F-4D97-AF65-F5344CB8AC3E}">
        <p14:creationId xmlns:p14="http://schemas.microsoft.com/office/powerpoint/2010/main" val="209422339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One OP plot from the previous slide…zoomed in</a:t>
            </a:r>
          </a:p>
        </p:txBody>
      </p:sp>
      <p:sp>
        <p:nvSpPr>
          <p:cNvPr id="4" name="Slide Number Placeholder 3"/>
          <p:cNvSpPr>
            <a:spLocks noGrp="1"/>
          </p:cNvSpPr>
          <p:nvPr>
            <p:ph type="sldNum" sz="quarter" idx="10"/>
          </p:nvPr>
        </p:nvSpPr>
        <p:spPr/>
        <p:txBody>
          <a:bodyPr/>
          <a:lstStyle/>
          <a:p>
            <a:fld id="{01076A93-E542-42E3-A3F1-F664C0233099}" type="slidenum">
              <a:rPr lang="en-US" smtClean="0"/>
              <a:t>38</a:t>
            </a:fld>
            <a:endParaRPr lang="en-US"/>
          </a:p>
        </p:txBody>
      </p:sp>
    </p:spTree>
    <p:extLst>
      <p:ext uri="{BB962C8B-B14F-4D97-AF65-F5344CB8AC3E}">
        <p14:creationId xmlns:p14="http://schemas.microsoft.com/office/powerpoint/2010/main" val="31300377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Imagine you see this table in a final report from a stratified cluster survey.  There were 4 strata, each with 16 clusters, and each cluster sampled 16 respondents for a total of 256 total sampled respondents in each stratum.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estimated vaccination coverage for each stratum was 50%, yet the CI widths vary greatly.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is a whole story behind the 50%, and these plots help drill down to what’s going on within each stratum.</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4</a:t>
            </a:fld>
            <a:endParaRPr lang="en-US"/>
          </a:p>
        </p:txBody>
      </p:sp>
    </p:spTree>
    <p:extLst>
      <p:ext uri="{BB962C8B-B14F-4D97-AF65-F5344CB8AC3E}">
        <p14:creationId xmlns:p14="http://schemas.microsoft.com/office/powerpoint/2010/main" val="33973104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4 corresponding OP plots.</a:t>
            </a:r>
          </a:p>
          <a:p>
            <a:endParaRPr lang="en-US" dirty="0"/>
          </a:p>
          <a:p>
            <a:r>
              <a:rPr lang="en-US" dirty="0"/>
              <a:t>The upper left OP plot shows a stratum in which 50% of the sampled children in each cluster are vaccinated while 50% are not. </a:t>
            </a:r>
          </a:p>
          <a:p>
            <a:r>
              <a:rPr lang="en-US" dirty="0"/>
              <a:t>The upper right OP plot shows a stratum at the other end of the spectrum…where half of the clusters have 100% of sampled children vaccinated and the other half found 0% vaccinated.  </a:t>
            </a:r>
          </a:p>
          <a:p>
            <a:r>
              <a:rPr lang="en-US" dirty="0"/>
              <a:t>The bottom two plots show examples between these two extremes yet also have 50% sample coverage.</a:t>
            </a:r>
          </a:p>
          <a:p>
            <a:endParaRPr lang="en-US" dirty="0"/>
          </a:p>
          <a:p>
            <a:r>
              <a:rPr lang="en-US" dirty="0"/>
              <a:t>Different programmatic responses would be appropriate for each of these stratum.  For example, clusters where 0% of the sampled children are vaccinated would likely be first priority, followed by clusters who fell below a desired threshold for campaign success.</a:t>
            </a:r>
          </a:p>
          <a:p>
            <a:endParaRPr lang="en-US" dirty="0"/>
          </a:p>
          <a:p>
            <a:r>
              <a:rPr lang="en-US" dirty="0"/>
              <a:t>These plots help us understand the variability in cluster-level coverage which helps evaluate vaccination program performance and what problems there may be and where.</a:t>
            </a:r>
          </a:p>
        </p:txBody>
      </p:sp>
      <p:sp>
        <p:nvSpPr>
          <p:cNvPr id="4" name="Slide Number Placeholder 3"/>
          <p:cNvSpPr>
            <a:spLocks noGrp="1"/>
          </p:cNvSpPr>
          <p:nvPr>
            <p:ph type="sldNum" sz="quarter" idx="10"/>
          </p:nvPr>
        </p:nvSpPr>
        <p:spPr/>
        <p:txBody>
          <a:bodyPr/>
          <a:lstStyle/>
          <a:p>
            <a:fld id="{01076A93-E542-42E3-A3F1-F664C0233099}" type="slidenum">
              <a:rPr lang="en-US" smtClean="0"/>
              <a:t>5</a:t>
            </a:fld>
            <a:endParaRPr lang="en-US"/>
          </a:p>
        </p:txBody>
      </p:sp>
    </p:spTree>
    <p:extLst>
      <p:ext uri="{BB962C8B-B14F-4D97-AF65-F5344CB8AC3E}">
        <p14:creationId xmlns:p14="http://schemas.microsoft.com/office/powerpoint/2010/main" val="39595050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6</a:t>
            </a:fld>
            <a:endParaRPr lang="en-US"/>
          </a:p>
        </p:txBody>
      </p:sp>
    </p:spTree>
    <p:extLst>
      <p:ext uri="{BB962C8B-B14F-4D97-AF65-F5344CB8AC3E}">
        <p14:creationId xmlns:p14="http://schemas.microsoft.com/office/powerpoint/2010/main" val="4421453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example…Jharkhand, India Measles Vaccination Campaign in 2012.</a:t>
            </a:r>
          </a:p>
          <a:p>
            <a:endParaRPr lang="en-US" dirty="0"/>
          </a:p>
          <a:p>
            <a:r>
              <a:rPr lang="en-US" dirty="0"/>
              <a:t>(A vaccination campaign is when a particular vaccine is given (in this case, measles) to a large population (in this study children 9mo-10years) in a short amount of time.  These may be done if there has been a recent outbreak or if a new vaccine has been added to the country’s vaccination schedule.)</a:t>
            </a:r>
          </a:p>
          <a:p>
            <a:endParaRPr lang="en-US" dirty="0"/>
          </a:p>
          <a:p>
            <a:r>
              <a:rPr lang="en-US" dirty="0"/>
              <a:t>These two OP plots were used in the final report, and show coverage broken out by urban &amp; rural areas.</a:t>
            </a:r>
          </a:p>
          <a:p>
            <a:endParaRPr lang="en-US" dirty="0"/>
          </a:p>
          <a:p>
            <a:r>
              <a:rPr lang="en-US" dirty="0"/>
              <a:t>Notice there are two clusters in the urban plot that found 0% sampled children vaccinated.  Using other variables in the survey dataset, it was found that the majority of the reasons why children were not vaccinated was because the caregiver was unaware of the campaign.  This gives insight to program and survey leaders.</a:t>
            </a:r>
          </a:p>
          <a:p>
            <a:endParaRPr lang="en-US" dirty="0"/>
          </a:p>
          <a:p>
            <a:r>
              <a:rPr lang="en-US" dirty="0"/>
              <a:t>The rural OP plot shows one cluster with 0% sampled children vaccinated.  The majority of reasons why not vaccinated for this cluster was because </a:t>
            </a:r>
            <a:r>
              <a:rPr lang="en-US" dirty="0">
                <a:highlight>
                  <a:srgbClr val="FFFF00"/>
                </a:highlight>
              </a:rPr>
              <a:t>the vaccination team did not come to the appointed site, they </a:t>
            </a:r>
            <a:r>
              <a:rPr lang="en-US" dirty="0"/>
              <a:t>intentionally skipped over that cluster.  Knowing this, program and survey leaders could learn why workers did this and if they want them to go back and offer the vaccine or not.</a:t>
            </a:r>
          </a:p>
        </p:txBody>
      </p:sp>
      <p:sp>
        <p:nvSpPr>
          <p:cNvPr id="4" name="Slide Number Placeholder 3"/>
          <p:cNvSpPr>
            <a:spLocks noGrp="1"/>
          </p:cNvSpPr>
          <p:nvPr>
            <p:ph type="sldNum" sz="quarter" idx="10"/>
          </p:nvPr>
        </p:nvSpPr>
        <p:spPr/>
        <p:txBody>
          <a:bodyPr/>
          <a:lstStyle/>
          <a:p>
            <a:fld id="{01076A93-E542-42E3-A3F1-F664C0233099}" type="slidenum">
              <a:rPr lang="en-US" smtClean="0"/>
              <a:t>7</a:t>
            </a:fld>
            <a:endParaRPr lang="en-US"/>
          </a:p>
        </p:txBody>
      </p:sp>
    </p:spTree>
    <p:extLst>
      <p:ext uri="{BB962C8B-B14F-4D97-AF65-F5344CB8AC3E}">
        <p14:creationId xmlns:p14="http://schemas.microsoft.com/office/powerpoint/2010/main" val="6210893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example of how OP plots can be helpful finding clusters with surprisingly low coverage comes from the Nigeria measles vaccination campaign in 2017.  </a:t>
            </a:r>
          </a:p>
          <a:p>
            <a:r>
              <a:rPr lang="en-US" dirty="0"/>
              <a:t>The state of Nasarawa had high coverage for nearly all the clusters except one, where 0% of sampled children were found to be vaccinated.  </a:t>
            </a:r>
          </a:p>
          <a:p>
            <a:r>
              <a:rPr lang="en-US" dirty="0"/>
              <a:t>All sampled caregivers cited that the town had been attacked and they were forced to flee the area during the time the campaign was set to occur.  </a:t>
            </a:r>
          </a:p>
          <a:p>
            <a:r>
              <a:rPr lang="en-US" dirty="0"/>
              <a:t>With this information, program and survey leaders could send another vaccination team to that cluster after peace has been restored.</a:t>
            </a:r>
          </a:p>
        </p:txBody>
      </p:sp>
      <p:sp>
        <p:nvSpPr>
          <p:cNvPr id="4" name="Slide Number Placeholder 3"/>
          <p:cNvSpPr>
            <a:spLocks noGrp="1"/>
          </p:cNvSpPr>
          <p:nvPr>
            <p:ph type="sldNum" sz="quarter" idx="10"/>
          </p:nvPr>
        </p:nvSpPr>
        <p:spPr/>
        <p:txBody>
          <a:bodyPr/>
          <a:lstStyle/>
          <a:p>
            <a:fld id="{01076A93-E542-42E3-A3F1-F664C0233099}" type="slidenum">
              <a:rPr lang="en-US" smtClean="0"/>
              <a:t>8</a:t>
            </a:fld>
            <a:endParaRPr lang="en-US"/>
          </a:p>
        </p:txBody>
      </p:sp>
    </p:spTree>
    <p:extLst>
      <p:ext uri="{BB962C8B-B14F-4D97-AF65-F5344CB8AC3E}">
        <p14:creationId xmlns:p14="http://schemas.microsoft.com/office/powerpoint/2010/main" val="4235627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make an organ pipe plot, specify the </a:t>
            </a:r>
            <a:r>
              <a:rPr lang="en-US" dirty="0" err="1"/>
              <a:t>opplot</a:t>
            </a:r>
            <a:r>
              <a:rPr lang="en-US" dirty="0"/>
              <a:t> command.  There are two required inputs: </a:t>
            </a:r>
            <a:r>
              <a:rPr lang="en-US" dirty="0" err="1"/>
              <a:t>yvar</a:t>
            </a:r>
            <a:r>
              <a:rPr lang="en-US" dirty="0"/>
              <a:t> and CLUSTVAR.</a:t>
            </a:r>
          </a:p>
          <a:p>
            <a:endParaRPr lang="en-US" dirty="0"/>
          </a:p>
          <a:p>
            <a:r>
              <a:rPr lang="en-US" dirty="0" err="1"/>
              <a:t>yvar</a:t>
            </a:r>
            <a:r>
              <a:rPr lang="en-US" dirty="0"/>
              <a:t>:  Binary variable taking values 0, 1, or missing (.); Only respondents whose values of </a:t>
            </a:r>
            <a:r>
              <a:rPr lang="en-US" dirty="0" err="1"/>
              <a:t>yvar</a:t>
            </a:r>
            <a:r>
              <a:rPr lang="en-US" dirty="0"/>
              <a:t>==1 are included in the numerator; All respondents are included in denominator (even those with a missing value)</a:t>
            </a:r>
          </a:p>
          <a:p>
            <a:endParaRPr lang="en-US" dirty="0"/>
          </a:p>
          <a:p>
            <a:r>
              <a:rPr lang="en-US" dirty="0"/>
              <a:t>CLUSTVAR(</a:t>
            </a:r>
            <a:r>
              <a:rPr lang="en-US" dirty="0" err="1"/>
              <a:t>varname</a:t>
            </a:r>
            <a:r>
              <a:rPr lang="en-US" dirty="0"/>
              <a:t>): Variable that holds the cluster ID</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9</a:t>
            </a:fld>
            <a:endParaRPr lang="en-US"/>
          </a:p>
        </p:txBody>
      </p:sp>
    </p:spTree>
    <p:extLst>
      <p:ext uri="{BB962C8B-B14F-4D97-AF65-F5344CB8AC3E}">
        <p14:creationId xmlns:p14="http://schemas.microsoft.com/office/powerpoint/2010/main" val="34611348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2CFD42-0FC1-44AA-B8F5-F71CA9B78F8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A310A58-CC91-41F8-B1F5-7FFEFB32DF1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895C9F3-A244-4C51-96DB-6067B4F14C33}"/>
              </a:ext>
            </a:extLst>
          </p:cNvPr>
          <p:cNvSpPr>
            <a:spLocks noGrp="1"/>
          </p:cNvSpPr>
          <p:nvPr>
            <p:ph type="dt" sz="half" idx="10"/>
          </p:nvPr>
        </p:nvSpPr>
        <p:spPr/>
        <p:txBody>
          <a:bodyPr/>
          <a:lstStyle/>
          <a:p>
            <a:fld id="{FE0CE11B-D3B4-4904-BCBB-E19C712C3AA6}" type="datetimeFigureOut">
              <a:rPr lang="en-US" smtClean="0"/>
              <a:t>3/28/2019</a:t>
            </a:fld>
            <a:endParaRPr lang="en-US"/>
          </a:p>
        </p:txBody>
      </p:sp>
      <p:sp>
        <p:nvSpPr>
          <p:cNvPr id="5" name="Footer Placeholder 4">
            <a:extLst>
              <a:ext uri="{FF2B5EF4-FFF2-40B4-BE49-F238E27FC236}">
                <a16:creationId xmlns:a16="http://schemas.microsoft.com/office/drawing/2014/main" id="{DCC1B8DB-FA37-4CF0-8976-4B46961DDA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EBA071-8132-4FDD-A3DD-9798746BF7AA}"/>
              </a:ext>
            </a:extLst>
          </p:cNvPr>
          <p:cNvSpPr>
            <a:spLocks noGrp="1"/>
          </p:cNvSpPr>
          <p:nvPr>
            <p:ph type="sldNum" sz="quarter" idx="12"/>
          </p:nvPr>
        </p:nvSpPr>
        <p:spPr/>
        <p:txBody>
          <a:bodyPr/>
          <a:lstStyle/>
          <a:p>
            <a:fld id="{B62190B6-2AA2-47C3-8EED-D6BDB09F5FDB}" type="slidenum">
              <a:rPr lang="en-US" smtClean="0"/>
              <a:t>‹#›</a:t>
            </a:fld>
            <a:endParaRPr lang="en-US"/>
          </a:p>
        </p:txBody>
      </p:sp>
    </p:spTree>
    <p:extLst>
      <p:ext uri="{BB962C8B-B14F-4D97-AF65-F5344CB8AC3E}">
        <p14:creationId xmlns:p14="http://schemas.microsoft.com/office/powerpoint/2010/main" val="10908761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45FED-841A-4999-8236-C5F60FD3608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7CCFDDE-2F02-46E9-8C2E-45358696307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9B1D02-39E4-4859-9A38-5CDF352ECBC8}"/>
              </a:ext>
            </a:extLst>
          </p:cNvPr>
          <p:cNvSpPr>
            <a:spLocks noGrp="1"/>
          </p:cNvSpPr>
          <p:nvPr>
            <p:ph type="dt" sz="half" idx="10"/>
          </p:nvPr>
        </p:nvSpPr>
        <p:spPr/>
        <p:txBody>
          <a:bodyPr/>
          <a:lstStyle/>
          <a:p>
            <a:fld id="{FE0CE11B-D3B4-4904-BCBB-E19C712C3AA6}" type="datetimeFigureOut">
              <a:rPr lang="en-US" smtClean="0"/>
              <a:t>3/28/2019</a:t>
            </a:fld>
            <a:endParaRPr lang="en-US"/>
          </a:p>
        </p:txBody>
      </p:sp>
      <p:sp>
        <p:nvSpPr>
          <p:cNvPr id="5" name="Footer Placeholder 4">
            <a:extLst>
              <a:ext uri="{FF2B5EF4-FFF2-40B4-BE49-F238E27FC236}">
                <a16:creationId xmlns:a16="http://schemas.microsoft.com/office/drawing/2014/main" id="{629C5AC0-9B71-421C-AE1C-035E282B15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CEDAA2-9AB9-45C6-8F5E-97593C130E40}"/>
              </a:ext>
            </a:extLst>
          </p:cNvPr>
          <p:cNvSpPr>
            <a:spLocks noGrp="1"/>
          </p:cNvSpPr>
          <p:nvPr>
            <p:ph type="sldNum" sz="quarter" idx="12"/>
          </p:nvPr>
        </p:nvSpPr>
        <p:spPr/>
        <p:txBody>
          <a:bodyPr/>
          <a:lstStyle/>
          <a:p>
            <a:fld id="{B62190B6-2AA2-47C3-8EED-D6BDB09F5FDB}" type="slidenum">
              <a:rPr lang="en-US" smtClean="0"/>
              <a:t>‹#›</a:t>
            </a:fld>
            <a:endParaRPr lang="en-US"/>
          </a:p>
        </p:txBody>
      </p:sp>
    </p:spTree>
    <p:extLst>
      <p:ext uri="{BB962C8B-B14F-4D97-AF65-F5344CB8AC3E}">
        <p14:creationId xmlns:p14="http://schemas.microsoft.com/office/powerpoint/2010/main" val="30841424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5496B79-5516-46B8-A52F-881BF0F73DE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33D816A-EB1A-4A51-9B48-160729A8B5A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5AECC7-6984-49DA-AB44-73D4B058E2FA}"/>
              </a:ext>
            </a:extLst>
          </p:cNvPr>
          <p:cNvSpPr>
            <a:spLocks noGrp="1"/>
          </p:cNvSpPr>
          <p:nvPr>
            <p:ph type="dt" sz="half" idx="10"/>
          </p:nvPr>
        </p:nvSpPr>
        <p:spPr/>
        <p:txBody>
          <a:bodyPr/>
          <a:lstStyle/>
          <a:p>
            <a:fld id="{FE0CE11B-D3B4-4904-BCBB-E19C712C3AA6}" type="datetimeFigureOut">
              <a:rPr lang="en-US" smtClean="0"/>
              <a:t>3/28/2019</a:t>
            </a:fld>
            <a:endParaRPr lang="en-US"/>
          </a:p>
        </p:txBody>
      </p:sp>
      <p:sp>
        <p:nvSpPr>
          <p:cNvPr id="5" name="Footer Placeholder 4">
            <a:extLst>
              <a:ext uri="{FF2B5EF4-FFF2-40B4-BE49-F238E27FC236}">
                <a16:creationId xmlns:a16="http://schemas.microsoft.com/office/drawing/2014/main" id="{7D57759E-923C-413F-B62D-2349EA53F5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81A941-5A96-4C13-9D1F-528D0B8B5BFA}"/>
              </a:ext>
            </a:extLst>
          </p:cNvPr>
          <p:cNvSpPr>
            <a:spLocks noGrp="1"/>
          </p:cNvSpPr>
          <p:nvPr>
            <p:ph type="sldNum" sz="quarter" idx="12"/>
          </p:nvPr>
        </p:nvSpPr>
        <p:spPr/>
        <p:txBody>
          <a:bodyPr/>
          <a:lstStyle/>
          <a:p>
            <a:fld id="{B62190B6-2AA2-47C3-8EED-D6BDB09F5FDB}" type="slidenum">
              <a:rPr lang="en-US" smtClean="0"/>
              <a:t>‹#›</a:t>
            </a:fld>
            <a:endParaRPr lang="en-US"/>
          </a:p>
        </p:txBody>
      </p:sp>
    </p:spTree>
    <p:extLst>
      <p:ext uri="{BB962C8B-B14F-4D97-AF65-F5344CB8AC3E}">
        <p14:creationId xmlns:p14="http://schemas.microsoft.com/office/powerpoint/2010/main" val="15484195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0265A-F899-4009-90DB-4B039B48926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883CEB-DCCF-4821-B0D8-9AD1D58622E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F2ECC4-D745-499B-A043-9EE3E8DBA2AF}"/>
              </a:ext>
            </a:extLst>
          </p:cNvPr>
          <p:cNvSpPr>
            <a:spLocks noGrp="1"/>
          </p:cNvSpPr>
          <p:nvPr>
            <p:ph type="dt" sz="half" idx="10"/>
          </p:nvPr>
        </p:nvSpPr>
        <p:spPr/>
        <p:txBody>
          <a:bodyPr/>
          <a:lstStyle/>
          <a:p>
            <a:fld id="{FE0CE11B-D3B4-4904-BCBB-E19C712C3AA6}" type="datetimeFigureOut">
              <a:rPr lang="en-US" smtClean="0"/>
              <a:t>3/28/2019</a:t>
            </a:fld>
            <a:endParaRPr lang="en-US"/>
          </a:p>
        </p:txBody>
      </p:sp>
      <p:sp>
        <p:nvSpPr>
          <p:cNvPr id="5" name="Footer Placeholder 4">
            <a:extLst>
              <a:ext uri="{FF2B5EF4-FFF2-40B4-BE49-F238E27FC236}">
                <a16:creationId xmlns:a16="http://schemas.microsoft.com/office/drawing/2014/main" id="{5C38D250-10E4-4BF8-A0B2-1291269C3A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C5335F-2264-4AE8-9C37-35F022AD4612}"/>
              </a:ext>
            </a:extLst>
          </p:cNvPr>
          <p:cNvSpPr>
            <a:spLocks noGrp="1"/>
          </p:cNvSpPr>
          <p:nvPr>
            <p:ph type="sldNum" sz="quarter" idx="12"/>
          </p:nvPr>
        </p:nvSpPr>
        <p:spPr/>
        <p:txBody>
          <a:bodyPr/>
          <a:lstStyle/>
          <a:p>
            <a:fld id="{B62190B6-2AA2-47C3-8EED-D6BDB09F5FDB}" type="slidenum">
              <a:rPr lang="en-US" smtClean="0"/>
              <a:t>‹#›</a:t>
            </a:fld>
            <a:endParaRPr lang="en-US"/>
          </a:p>
        </p:txBody>
      </p:sp>
    </p:spTree>
    <p:extLst>
      <p:ext uri="{BB962C8B-B14F-4D97-AF65-F5344CB8AC3E}">
        <p14:creationId xmlns:p14="http://schemas.microsoft.com/office/powerpoint/2010/main" val="37886542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5E2BF-F70E-4914-BC39-3D028DE7ED6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06C7EDF-B696-400B-BE9A-E23DE4A4423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49505E9-4D77-4453-9FAF-1685CA52D6C0}"/>
              </a:ext>
            </a:extLst>
          </p:cNvPr>
          <p:cNvSpPr>
            <a:spLocks noGrp="1"/>
          </p:cNvSpPr>
          <p:nvPr>
            <p:ph type="dt" sz="half" idx="10"/>
          </p:nvPr>
        </p:nvSpPr>
        <p:spPr/>
        <p:txBody>
          <a:bodyPr/>
          <a:lstStyle/>
          <a:p>
            <a:fld id="{FE0CE11B-D3B4-4904-BCBB-E19C712C3AA6}" type="datetimeFigureOut">
              <a:rPr lang="en-US" smtClean="0"/>
              <a:t>3/28/2019</a:t>
            </a:fld>
            <a:endParaRPr lang="en-US"/>
          </a:p>
        </p:txBody>
      </p:sp>
      <p:sp>
        <p:nvSpPr>
          <p:cNvPr id="5" name="Footer Placeholder 4">
            <a:extLst>
              <a:ext uri="{FF2B5EF4-FFF2-40B4-BE49-F238E27FC236}">
                <a16:creationId xmlns:a16="http://schemas.microsoft.com/office/drawing/2014/main" id="{48D97BB1-C842-4EA8-83F1-1AD0403049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9E99CD-F282-4C53-8782-139141AC2B43}"/>
              </a:ext>
            </a:extLst>
          </p:cNvPr>
          <p:cNvSpPr>
            <a:spLocks noGrp="1"/>
          </p:cNvSpPr>
          <p:nvPr>
            <p:ph type="sldNum" sz="quarter" idx="12"/>
          </p:nvPr>
        </p:nvSpPr>
        <p:spPr/>
        <p:txBody>
          <a:bodyPr/>
          <a:lstStyle/>
          <a:p>
            <a:fld id="{B62190B6-2AA2-47C3-8EED-D6BDB09F5FDB}" type="slidenum">
              <a:rPr lang="en-US" smtClean="0"/>
              <a:t>‹#›</a:t>
            </a:fld>
            <a:endParaRPr lang="en-US"/>
          </a:p>
        </p:txBody>
      </p:sp>
    </p:spTree>
    <p:extLst>
      <p:ext uri="{BB962C8B-B14F-4D97-AF65-F5344CB8AC3E}">
        <p14:creationId xmlns:p14="http://schemas.microsoft.com/office/powerpoint/2010/main" val="9335090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F864A-08F8-4486-887E-47906041670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2193889-2FEC-42E0-A3BC-73AD0DBEE3A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BAB45B5-BC03-48A8-BDA3-F34CAA029DC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E420D65-1027-4616-9F3B-FD475D85ADFE}"/>
              </a:ext>
            </a:extLst>
          </p:cNvPr>
          <p:cNvSpPr>
            <a:spLocks noGrp="1"/>
          </p:cNvSpPr>
          <p:nvPr>
            <p:ph type="dt" sz="half" idx="10"/>
          </p:nvPr>
        </p:nvSpPr>
        <p:spPr/>
        <p:txBody>
          <a:bodyPr/>
          <a:lstStyle/>
          <a:p>
            <a:fld id="{FE0CE11B-D3B4-4904-BCBB-E19C712C3AA6}" type="datetimeFigureOut">
              <a:rPr lang="en-US" smtClean="0"/>
              <a:t>3/28/2019</a:t>
            </a:fld>
            <a:endParaRPr lang="en-US"/>
          </a:p>
        </p:txBody>
      </p:sp>
      <p:sp>
        <p:nvSpPr>
          <p:cNvPr id="6" name="Footer Placeholder 5">
            <a:extLst>
              <a:ext uri="{FF2B5EF4-FFF2-40B4-BE49-F238E27FC236}">
                <a16:creationId xmlns:a16="http://schemas.microsoft.com/office/drawing/2014/main" id="{3C02A606-4453-4B7D-9560-0D84807C90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C45FBE-808D-4AC5-A2FD-B4E765886EBF}"/>
              </a:ext>
            </a:extLst>
          </p:cNvPr>
          <p:cNvSpPr>
            <a:spLocks noGrp="1"/>
          </p:cNvSpPr>
          <p:nvPr>
            <p:ph type="sldNum" sz="quarter" idx="12"/>
          </p:nvPr>
        </p:nvSpPr>
        <p:spPr/>
        <p:txBody>
          <a:bodyPr/>
          <a:lstStyle/>
          <a:p>
            <a:fld id="{B62190B6-2AA2-47C3-8EED-D6BDB09F5FDB}" type="slidenum">
              <a:rPr lang="en-US" smtClean="0"/>
              <a:t>‹#›</a:t>
            </a:fld>
            <a:endParaRPr lang="en-US"/>
          </a:p>
        </p:txBody>
      </p:sp>
    </p:spTree>
    <p:extLst>
      <p:ext uri="{BB962C8B-B14F-4D97-AF65-F5344CB8AC3E}">
        <p14:creationId xmlns:p14="http://schemas.microsoft.com/office/powerpoint/2010/main" val="32927309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06697-314E-4B8E-9106-CA5DF5D6587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96938B9-9BCD-415E-98D1-9B424D321FC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BB1C161-8B6A-4A8A-99FB-8441DEA4634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D19682E-AA27-4968-92ED-A2B4CFACA7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E0E9522-4F36-426B-8A6D-81752F65718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D65FA41-FAF2-4973-963C-61D49CEBC108}"/>
              </a:ext>
            </a:extLst>
          </p:cNvPr>
          <p:cNvSpPr>
            <a:spLocks noGrp="1"/>
          </p:cNvSpPr>
          <p:nvPr>
            <p:ph type="dt" sz="half" idx="10"/>
          </p:nvPr>
        </p:nvSpPr>
        <p:spPr/>
        <p:txBody>
          <a:bodyPr/>
          <a:lstStyle/>
          <a:p>
            <a:fld id="{FE0CE11B-D3B4-4904-BCBB-E19C712C3AA6}" type="datetimeFigureOut">
              <a:rPr lang="en-US" smtClean="0"/>
              <a:t>3/28/2019</a:t>
            </a:fld>
            <a:endParaRPr lang="en-US"/>
          </a:p>
        </p:txBody>
      </p:sp>
      <p:sp>
        <p:nvSpPr>
          <p:cNvPr id="8" name="Footer Placeholder 7">
            <a:extLst>
              <a:ext uri="{FF2B5EF4-FFF2-40B4-BE49-F238E27FC236}">
                <a16:creationId xmlns:a16="http://schemas.microsoft.com/office/drawing/2014/main" id="{ECD7D4F2-8D48-4949-AF07-0E2928A48A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2A2EE45-4D63-45FE-8CE1-30A146F9475B}"/>
              </a:ext>
            </a:extLst>
          </p:cNvPr>
          <p:cNvSpPr>
            <a:spLocks noGrp="1"/>
          </p:cNvSpPr>
          <p:nvPr>
            <p:ph type="sldNum" sz="quarter" idx="12"/>
          </p:nvPr>
        </p:nvSpPr>
        <p:spPr/>
        <p:txBody>
          <a:bodyPr/>
          <a:lstStyle/>
          <a:p>
            <a:fld id="{B62190B6-2AA2-47C3-8EED-D6BDB09F5FDB}" type="slidenum">
              <a:rPr lang="en-US" smtClean="0"/>
              <a:t>‹#›</a:t>
            </a:fld>
            <a:endParaRPr lang="en-US"/>
          </a:p>
        </p:txBody>
      </p:sp>
    </p:spTree>
    <p:extLst>
      <p:ext uri="{BB962C8B-B14F-4D97-AF65-F5344CB8AC3E}">
        <p14:creationId xmlns:p14="http://schemas.microsoft.com/office/powerpoint/2010/main" val="36236375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9825E-78EE-4ADB-8198-94A64F28291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C0270E6-CEEA-4F4C-B275-B0CC5C74C034}"/>
              </a:ext>
            </a:extLst>
          </p:cNvPr>
          <p:cNvSpPr>
            <a:spLocks noGrp="1"/>
          </p:cNvSpPr>
          <p:nvPr>
            <p:ph type="dt" sz="half" idx="10"/>
          </p:nvPr>
        </p:nvSpPr>
        <p:spPr/>
        <p:txBody>
          <a:bodyPr/>
          <a:lstStyle/>
          <a:p>
            <a:fld id="{FE0CE11B-D3B4-4904-BCBB-E19C712C3AA6}" type="datetimeFigureOut">
              <a:rPr lang="en-US" smtClean="0"/>
              <a:t>3/28/2019</a:t>
            </a:fld>
            <a:endParaRPr lang="en-US"/>
          </a:p>
        </p:txBody>
      </p:sp>
      <p:sp>
        <p:nvSpPr>
          <p:cNvPr id="4" name="Footer Placeholder 3">
            <a:extLst>
              <a:ext uri="{FF2B5EF4-FFF2-40B4-BE49-F238E27FC236}">
                <a16:creationId xmlns:a16="http://schemas.microsoft.com/office/drawing/2014/main" id="{0D76A436-BF05-4EC2-9811-64685BA3D2A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04C098F-31AA-4357-BDEC-40929291D36D}"/>
              </a:ext>
            </a:extLst>
          </p:cNvPr>
          <p:cNvSpPr>
            <a:spLocks noGrp="1"/>
          </p:cNvSpPr>
          <p:nvPr>
            <p:ph type="sldNum" sz="quarter" idx="12"/>
          </p:nvPr>
        </p:nvSpPr>
        <p:spPr/>
        <p:txBody>
          <a:bodyPr/>
          <a:lstStyle/>
          <a:p>
            <a:fld id="{B62190B6-2AA2-47C3-8EED-D6BDB09F5FDB}" type="slidenum">
              <a:rPr lang="en-US" smtClean="0"/>
              <a:t>‹#›</a:t>
            </a:fld>
            <a:endParaRPr lang="en-US"/>
          </a:p>
        </p:txBody>
      </p:sp>
    </p:spTree>
    <p:extLst>
      <p:ext uri="{BB962C8B-B14F-4D97-AF65-F5344CB8AC3E}">
        <p14:creationId xmlns:p14="http://schemas.microsoft.com/office/powerpoint/2010/main" val="34487385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E5DE88-CAD4-491F-A965-CEE5394B2B4F}"/>
              </a:ext>
            </a:extLst>
          </p:cNvPr>
          <p:cNvSpPr>
            <a:spLocks noGrp="1"/>
          </p:cNvSpPr>
          <p:nvPr>
            <p:ph type="dt" sz="half" idx="10"/>
          </p:nvPr>
        </p:nvSpPr>
        <p:spPr/>
        <p:txBody>
          <a:bodyPr/>
          <a:lstStyle/>
          <a:p>
            <a:fld id="{FE0CE11B-D3B4-4904-BCBB-E19C712C3AA6}" type="datetimeFigureOut">
              <a:rPr lang="en-US" smtClean="0"/>
              <a:t>3/28/2019</a:t>
            </a:fld>
            <a:endParaRPr lang="en-US"/>
          </a:p>
        </p:txBody>
      </p:sp>
      <p:sp>
        <p:nvSpPr>
          <p:cNvPr id="3" name="Footer Placeholder 2">
            <a:extLst>
              <a:ext uri="{FF2B5EF4-FFF2-40B4-BE49-F238E27FC236}">
                <a16:creationId xmlns:a16="http://schemas.microsoft.com/office/drawing/2014/main" id="{AA65AF8D-F7FD-40AD-831F-EDE3B57AE26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E3CFA8-9E94-4318-AC24-6F1FE386E9A8}"/>
              </a:ext>
            </a:extLst>
          </p:cNvPr>
          <p:cNvSpPr>
            <a:spLocks noGrp="1"/>
          </p:cNvSpPr>
          <p:nvPr>
            <p:ph type="sldNum" sz="quarter" idx="12"/>
          </p:nvPr>
        </p:nvSpPr>
        <p:spPr/>
        <p:txBody>
          <a:bodyPr/>
          <a:lstStyle/>
          <a:p>
            <a:fld id="{B62190B6-2AA2-47C3-8EED-D6BDB09F5FDB}" type="slidenum">
              <a:rPr lang="en-US" smtClean="0"/>
              <a:t>‹#›</a:t>
            </a:fld>
            <a:endParaRPr lang="en-US"/>
          </a:p>
        </p:txBody>
      </p:sp>
    </p:spTree>
    <p:extLst>
      <p:ext uri="{BB962C8B-B14F-4D97-AF65-F5344CB8AC3E}">
        <p14:creationId xmlns:p14="http://schemas.microsoft.com/office/powerpoint/2010/main" val="12786632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50595-53D3-4B9B-987C-31B72063AF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145A20A-A2B8-4D76-8DA2-C142276A9A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92D40F6-745C-4A19-A0DF-C60AC2C88A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8B15B02-4226-4250-9084-358784DE08B5}"/>
              </a:ext>
            </a:extLst>
          </p:cNvPr>
          <p:cNvSpPr>
            <a:spLocks noGrp="1"/>
          </p:cNvSpPr>
          <p:nvPr>
            <p:ph type="dt" sz="half" idx="10"/>
          </p:nvPr>
        </p:nvSpPr>
        <p:spPr/>
        <p:txBody>
          <a:bodyPr/>
          <a:lstStyle/>
          <a:p>
            <a:fld id="{FE0CE11B-D3B4-4904-BCBB-E19C712C3AA6}" type="datetimeFigureOut">
              <a:rPr lang="en-US" smtClean="0"/>
              <a:t>3/28/2019</a:t>
            </a:fld>
            <a:endParaRPr lang="en-US"/>
          </a:p>
        </p:txBody>
      </p:sp>
      <p:sp>
        <p:nvSpPr>
          <p:cNvPr id="6" name="Footer Placeholder 5">
            <a:extLst>
              <a:ext uri="{FF2B5EF4-FFF2-40B4-BE49-F238E27FC236}">
                <a16:creationId xmlns:a16="http://schemas.microsoft.com/office/drawing/2014/main" id="{ABDB925D-3F42-48B3-A814-08A330FA88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1369A2-5DF2-4D36-8824-2AD64D0055CD}"/>
              </a:ext>
            </a:extLst>
          </p:cNvPr>
          <p:cNvSpPr>
            <a:spLocks noGrp="1"/>
          </p:cNvSpPr>
          <p:nvPr>
            <p:ph type="sldNum" sz="quarter" idx="12"/>
          </p:nvPr>
        </p:nvSpPr>
        <p:spPr/>
        <p:txBody>
          <a:bodyPr/>
          <a:lstStyle/>
          <a:p>
            <a:fld id="{B62190B6-2AA2-47C3-8EED-D6BDB09F5FDB}" type="slidenum">
              <a:rPr lang="en-US" smtClean="0"/>
              <a:t>‹#›</a:t>
            </a:fld>
            <a:endParaRPr lang="en-US"/>
          </a:p>
        </p:txBody>
      </p:sp>
    </p:spTree>
    <p:extLst>
      <p:ext uri="{BB962C8B-B14F-4D97-AF65-F5344CB8AC3E}">
        <p14:creationId xmlns:p14="http://schemas.microsoft.com/office/powerpoint/2010/main" val="28531324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65AAD-775C-4AC2-9EC0-FB7493CF89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A808087-9140-42A8-B1D9-2B1DE5402D6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BA81FDE-DF2C-453F-8601-FEF85A4625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BE9A74-E4A9-4C6E-A9BE-AF371C3B5A25}"/>
              </a:ext>
            </a:extLst>
          </p:cNvPr>
          <p:cNvSpPr>
            <a:spLocks noGrp="1"/>
          </p:cNvSpPr>
          <p:nvPr>
            <p:ph type="dt" sz="half" idx="10"/>
          </p:nvPr>
        </p:nvSpPr>
        <p:spPr/>
        <p:txBody>
          <a:bodyPr/>
          <a:lstStyle/>
          <a:p>
            <a:fld id="{FE0CE11B-D3B4-4904-BCBB-E19C712C3AA6}" type="datetimeFigureOut">
              <a:rPr lang="en-US" smtClean="0"/>
              <a:t>3/28/2019</a:t>
            </a:fld>
            <a:endParaRPr lang="en-US"/>
          </a:p>
        </p:txBody>
      </p:sp>
      <p:sp>
        <p:nvSpPr>
          <p:cNvPr id="6" name="Footer Placeholder 5">
            <a:extLst>
              <a:ext uri="{FF2B5EF4-FFF2-40B4-BE49-F238E27FC236}">
                <a16:creationId xmlns:a16="http://schemas.microsoft.com/office/drawing/2014/main" id="{77249081-4066-41BB-A718-3FF858E1A6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1B04E8-E9E9-4F27-BA9B-7CBB69E151A5}"/>
              </a:ext>
            </a:extLst>
          </p:cNvPr>
          <p:cNvSpPr>
            <a:spLocks noGrp="1"/>
          </p:cNvSpPr>
          <p:nvPr>
            <p:ph type="sldNum" sz="quarter" idx="12"/>
          </p:nvPr>
        </p:nvSpPr>
        <p:spPr/>
        <p:txBody>
          <a:bodyPr/>
          <a:lstStyle/>
          <a:p>
            <a:fld id="{B62190B6-2AA2-47C3-8EED-D6BDB09F5FDB}" type="slidenum">
              <a:rPr lang="en-US" smtClean="0"/>
              <a:t>‹#›</a:t>
            </a:fld>
            <a:endParaRPr lang="en-US"/>
          </a:p>
        </p:txBody>
      </p:sp>
    </p:spTree>
    <p:extLst>
      <p:ext uri="{BB962C8B-B14F-4D97-AF65-F5344CB8AC3E}">
        <p14:creationId xmlns:p14="http://schemas.microsoft.com/office/powerpoint/2010/main" val="35881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1F9F3B3-B2DD-47D7-A93B-AD6FBD1D221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40FED3F-1DA7-49FD-BFEE-0BA80667425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916C08-4B75-4B5D-A9D5-25030A3AD43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E0CE11B-D3B4-4904-BCBB-E19C712C3AA6}" type="datetimeFigureOut">
              <a:rPr lang="en-US" smtClean="0"/>
              <a:t>3/28/2019</a:t>
            </a:fld>
            <a:endParaRPr lang="en-US"/>
          </a:p>
        </p:txBody>
      </p:sp>
      <p:sp>
        <p:nvSpPr>
          <p:cNvPr id="5" name="Footer Placeholder 4">
            <a:extLst>
              <a:ext uri="{FF2B5EF4-FFF2-40B4-BE49-F238E27FC236}">
                <a16:creationId xmlns:a16="http://schemas.microsoft.com/office/drawing/2014/main" id="{A1797875-351B-482D-81D8-9B4BD94F3C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30E3CB4-313C-4608-A3BA-5DD4E4A2D7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2190B6-2AA2-47C3-8EED-D6BDB09F5FDB}" type="slidenum">
              <a:rPr lang="en-US" smtClean="0"/>
              <a:t>‹#›</a:t>
            </a:fld>
            <a:endParaRPr lang="en-US"/>
          </a:p>
        </p:txBody>
      </p:sp>
    </p:spTree>
    <p:extLst>
      <p:ext uri="{BB962C8B-B14F-4D97-AF65-F5344CB8AC3E}">
        <p14:creationId xmlns:p14="http://schemas.microsoft.com/office/powerpoint/2010/main" val="32015454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microsoft.com/office/2014/relationships/chartEx" Target="../charts/chartEx1.xml"/><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20.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apps.who.int/iris/bitstream/handle/10665/272820/WHO-IVB-18.09-eng.pdf?ua=1"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hyperlink" Target="https://doi.org/10.1371/journal.pone.0127105" TargetMode="External"/><Relationship Id="rId5" Type="http://schemas.openxmlformats.org/officeDocument/2006/relationships/hyperlink" Target="http://journals.plos.org/plosone/article/file?id=10.1371/journal.pone.0199786&amp;type=printable" TargetMode="External"/><Relationship Id="rId4" Type="http://schemas.openxmlformats.org/officeDocument/2006/relationships/hyperlink" Target="http://www.biostatglobal.com/VCQI_resources.html" TargetMode="External"/></Relationships>
</file>

<file path=ppt/slides/_rels/slide33.xml.rels><?xml version="1.0" encoding="UTF-8" standalone="yes"?>
<Relationships xmlns="http://schemas.openxmlformats.org/package/2006/relationships"><Relationship Id="rId2" Type="http://schemas.openxmlformats.org/officeDocument/2006/relationships/hyperlink" Target="http://www.biostatglobal.com/"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mailto:Mary.Prier@biostatglobal.com" TargetMode="External"/><Relationship Id="rId2" Type="http://schemas.openxmlformats.org/officeDocument/2006/relationships/hyperlink" Target="mailto:Dale.Rhoda@biostatglobal.com" TargetMode="External"/><Relationship Id="rId1" Type="http://schemas.openxmlformats.org/officeDocument/2006/relationships/slideLayout" Target="../slideLayouts/slideLayout2.xml"/><Relationship Id="rId5" Type="http://schemas.openxmlformats.org/officeDocument/2006/relationships/image" Target="../media/image1.jpeg"/><Relationship Id="rId4" Type="http://schemas.openxmlformats.org/officeDocument/2006/relationships/hyperlink" Target="http://www.biostatglobal.com/"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hyperlink" Target="https://doi.org/10.1371/journal.pone.0127105"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B5C78-6CA5-47DD-A302-FE9C22D42CB8}"/>
              </a:ext>
            </a:extLst>
          </p:cNvPr>
          <p:cNvSpPr>
            <a:spLocks noGrp="1"/>
          </p:cNvSpPr>
          <p:nvPr>
            <p:ph type="ctrTitle"/>
          </p:nvPr>
        </p:nvSpPr>
        <p:spPr>
          <a:xfrm>
            <a:off x="1447358" y="849903"/>
            <a:ext cx="9144000" cy="2387600"/>
          </a:xfrm>
        </p:spPr>
        <p:txBody>
          <a:bodyPr>
            <a:normAutofit/>
          </a:bodyPr>
          <a:lstStyle/>
          <a:p>
            <a:r>
              <a:rPr lang="en-US" b="1" dirty="0"/>
              <a:t>Organ Pipe Plots for Clustered Datasets</a:t>
            </a:r>
            <a:endParaRPr lang="en-US" dirty="0"/>
          </a:p>
        </p:txBody>
      </p:sp>
      <p:sp>
        <p:nvSpPr>
          <p:cNvPr id="3" name="Subtitle 2">
            <a:extLst>
              <a:ext uri="{FF2B5EF4-FFF2-40B4-BE49-F238E27FC236}">
                <a16:creationId xmlns:a16="http://schemas.microsoft.com/office/drawing/2014/main" id="{6013C3DD-A506-4957-A09F-C3CC5B349E55}"/>
              </a:ext>
            </a:extLst>
          </p:cNvPr>
          <p:cNvSpPr>
            <a:spLocks noGrp="1"/>
          </p:cNvSpPr>
          <p:nvPr>
            <p:ph type="subTitle" idx="1"/>
          </p:nvPr>
        </p:nvSpPr>
        <p:spPr>
          <a:xfrm>
            <a:off x="2072053" y="3237503"/>
            <a:ext cx="8047893" cy="2249610"/>
          </a:xfrm>
        </p:spPr>
        <p:txBody>
          <a:bodyPr>
            <a:normAutofit fontScale="92500"/>
          </a:bodyPr>
          <a:lstStyle/>
          <a:p>
            <a:r>
              <a:rPr lang="en-US" sz="2800" b="1" dirty="0"/>
              <a:t>Visualize Disparities in Cluster-Level Coverage</a:t>
            </a:r>
          </a:p>
          <a:p>
            <a:endParaRPr lang="en-US" b="1" dirty="0"/>
          </a:p>
          <a:p>
            <a:r>
              <a:rPr lang="en-US" sz="2800" b="1" dirty="0"/>
              <a:t>Mary Prier &amp; Dale Rhoda</a:t>
            </a:r>
          </a:p>
          <a:p>
            <a:r>
              <a:rPr lang="en-US" b="1" dirty="0">
                <a:solidFill>
                  <a:schemeClr val="bg1">
                    <a:lumMod val="50000"/>
                  </a:schemeClr>
                </a:solidFill>
              </a:rPr>
              <a:t>Stata Conference ● Columbus, OH ● July 19, 2018</a:t>
            </a:r>
          </a:p>
          <a:p>
            <a:r>
              <a:rPr lang="en-US" b="1" dirty="0">
                <a:solidFill>
                  <a:schemeClr val="bg1">
                    <a:lumMod val="50000"/>
                  </a:schemeClr>
                </a:solidFill>
              </a:rPr>
              <a:t>(2019 - Slides updated to describe </a:t>
            </a:r>
            <a:r>
              <a:rPr lang="en-US" b="1" dirty="0" err="1">
                <a:solidFill>
                  <a:schemeClr val="bg1">
                    <a:lumMod val="50000"/>
                  </a:schemeClr>
                </a:solidFill>
              </a:rPr>
              <a:t>plotn</a:t>
            </a:r>
            <a:r>
              <a:rPr lang="en-US" b="1" dirty="0">
                <a:solidFill>
                  <a:schemeClr val="bg1">
                    <a:lumMod val="50000"/>
                  </a:schemeClr>
                </a:solidFill>
              </a:rPr>
              <a:t> and associated options)</a:t>
            </a:r>
          </a:p>
        </p:txBody>
      </p:sp>
      <p:pic>
        <p:nvPicPr>
          <p:cNvPr id="4" name="Picture 3">
            <a:extLst>
              <a:ext uri="{FF2B5EF4-FFF2-40B4-BE49-F238E27FC236}">
                <a16:creationId xmlns:a16="http://schemas.microsoft.com/office/drawing/2014/main" id="{BDEEF959-D04F-427D-95AA-A606228E3C9F}"/>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518072" y="5625103"/>
            <a:ext cx="3002571" cy="843099"/>
          </a:xfrm>
          <a:prstGeom prst="rect">
            <a:avLst/>
          </a:prstGeom>
        </p:spPr>
      </p:pic>
    </p:spTree>
    <p:extLst>
      <p:ext uri="{BB962C8B-B14F-4D97-AF65-F5344CB8AC3E}">
        <p14:creationId xmlns:p14="http://schemas.microsoft.com/office/powerpoint/2010/main" val="36954219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Organ Pipe Plot – Stata Command</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p:txBody>
          <a:bodyPr>
            <a:normAutofit/>
          </a:bodyPr>
          <a:lstStyle/>
          <a:p>
            <a:pPr marL="0" indent="0">
              <a:buNone/>
            </a:pPr>
            <a:r>
              <a:rPr lang="en-US" dirty="0" err="1"/>
              <a:t>opplot</a:t>
            </a:r>
            <a:r>
              <a:rPr lang="en-US" dirty="0"/>
              <a:t> </a:t>
            </a:r>
            <a:r>
              <a:rPr lang="en-US" dirty="0" err="1"/>
              <a:t>yvar</a:t>
            </a:r>
            <a:r>
              <a:rPr lang="en-US" dirty="0"/>
              <a:t> [if] [in] , CLUSTVAR(</a:t>
            </a:r>
            <a:r>
              <a:rPr lang="en-US" dirty="0" err="1"/>
              <a:t>varname</a:t>
            </a:r>
            <a:r>
              <a:rPr lang="en-US" dirty="0"/>
              <a:t>) </a:t>
            </a:r>
          </a:p>
          <a:p>
            <a:pPr marL="0" indent="0">
              <a:buNone/>
            </a:pPr>
            <a:r>
              <a:rPr lang="en-US" dirty="0"/>
              <a:t>	    [ </a:t>
            </a:r>
            <a:r>
              <a:rPr lang="en-US" dirty="0">
                <a:solidFill>
                  <a:srgbClr val="FF0000"/>
                </a:solidFill>
              </a:rPr>
              <a:t>STRATVAR(</a:t>
            </a:r>
            <a:r>
              <a:rPr lang="en-US" dirty="0" err="1">
                <a:solidFill>
                  <a:srgbClr val="FF0000"/>
                </a:solidFill>
              </a:rPr>
              <a:t>varname</a:t>
            </a:r>
            <a:r>
              <a:rPr lang="en-US" dirty="0">
                <a:solidFill>
                  <a:srgbClr val="FF0000"/>
                </a:solidFill>
              </a:rPr>
              <a:t>) STRATUM(string) </a:t>
            </a:r>
            <a:r>
              <a:rPr lang="en-US" dirty="0"/>
              <a:t>	</a:t>
            </a:r>
          </a:p>
        </p:txBody>
      </p:sp>
    </p:spTree>
    <p:extLst>
      <p:ext uri="{BB962C8B-B14F-4D97-AF65-F5344CB8AC3E}">
        <p14:creationId xmlns:p14="http://schemas.microsoft.com/office/powerpoint/2010/main" val="8795672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Organ Pipe Plot – Stata Command</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p:txBody>
          <a:bodyPr>
            <a:normAutofit/>
          </a:bodyPr>
          <a:lstStyle/>
          <a:p>
            <a:pPr marL="0" indent="0">
              <a:buNone/>
            </a:pPr>
            <a:r>
              <a:rPr lang="en-US" dirty="0" err="1"/>
              <a:t>opplot</a:t>
            </a:r>
            <a:r>
              <a:rPr lang="en-US" dirty="0"/>
              <a:t> </a:t>
            </a:r>
            <a:r>
              <a:rPr lang="en-US" dirty="0" err="1"/>
              <a:t>yvar</a:t>
            </a:r>
            <a:r>
              <a:rPr lang="en-US" dirty="0"/>
              <a:t> [if] [in] , CLUSTVAR(</a:t>
            </a:r>
            <a:r>
              <a:rPr lang="en-US" dirty="0" err="1"/>
              <a:t>varname</a:t>
            </a:r>
            <a:r>
              <a:rPr lang="en-US" dirty="0"/>
              <a:t>) </a:t>
            </a:r>
          </a:p>
          <a:p>
            <a:pPr marL="0" indent="0">
              <a:buNone/>
            </a:pPr>
            <a:r>
              <a:rPr lang="en-US" dirty="0"/>
              <a:t>	    [ STRATVAR(</a:t>
            </a:r>
            <a:r>
              <a:rPr lang="en-US" dirty="0" err="1"/>
              <a:t>varname</a:t>
            </a:r>
            <a:r>
              <a:rPr lang="en-US" dirty="0"/>
              <a:t>) STRATUM(string) </a:t>
            </a:r>
            <a:r>
              <a:rPr lang="en-US" dirty="0" err="1">
                <a:solidFill>
                  <a:srgbClr val="FF0000"/>
                </a:solidFill>
              </a:rPr>
              <a:t>WEIGHTvar</a:t>
            </a:r>
            <a:r>
              <a:rPr lang="en-US" dirty="0">
                <a:solidFill>
                  <a:srgbClr val="FF0000"/>
                </a:solidFill>
              </a:rPr>
              <a:t>(</a:t>
            </a:r>
            <a:r>
              <a:rPr lang="en-US" dirty="0" err="1">
                <a:solidFill>
                  <a:srgbClr val="FF0000"/>
                </a:solidFill>
              </a:rPr>
              <a:t>varname</a:t>
            </a:r>
            <a:r>
              <a:rPr lang="en-US" dirty="0">
                <a:solidFill>
                  <a:srgbClr val="FF0000"/>
                </a:solidFill>
              </a:rPr>
              <a:t>) 	      EQUALWIDTH	</a:t>
            </a:r>
          </a:p>
        </p:txBody>
      </p:sp>
    </p:spTree>
    <p:extLst>
      <p:ext uri="{BB962C8B-B14F-4D97-AF65-F5344CB8AC3E}">
        <p14:creationId xmlns:p14="http://schemas.microsoft.com/office/powerpoint/2010/main" val="42172696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4E35A17-A406-4905-BAAE-F1E7D4A7EA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0531" y="0"/>
            <a:ext cx="9426805" cy="6858000"/>
          </a:xfrm>
          <a:prstGeom prst="rect">
            <a:avLst/>
          </a:prstGeom>
        </p:spPr>
      </p:pic>
    </p:spTree>
    <p:extLst>
      <p:ext uri="{BB962C8B-B14F-4D97-AF65-F5344CB8AC3E}">
        <p14:creationId xmlns:p14="http://schemas.microsoft.com/office/powerpoint/2010/main" val="10332673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DC13E86-CFDA-4098-AC86-B1F49BB033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2599" y="0"/>
            <a:ext cx="9426802" cy="6858000"/>
          </a:xfrm>
          <a:prstGeom prst="rect">
            <a:avLst/>
          </a:prstGeom>
        </p:spPr>
      </p:pic>
    </p:spTree>
    <p:extLst>
      <p:ext uri="{BB962C8B-B14F-4D97-AF65-F5344CB8AC3E}">
        <p14:creationId xmlns:p14="http://schemas.microsoft.com/office/powerpoint/2010/main" val="10567176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5D8A574-A5CF-4858-B8EE-65363C9CD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5520" y="0"/>
            <a:ext cx="9426803" cy="6858000"/>
          </a:xfrm>
          <a:prstGeom prst="rect">
            <a:avLst/>
          </a:prstGeom>
        </p:spPr>
      </p:pic>
    </p:spTree>
    <p:extLst>
      <p:ext uri="{BB962C8B-B14F-4D97-AF65-F5344CB8AC3E}">
        <p14:creationId xmlns:p14="http://schemas.microsoft.com/office/powerpoint/2010/main" val="24995935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5D8A574-A5CF-4858-B8EE-65363C9CD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49203" y="1966975"/>
            <a:ext cx="4248346" cy="3090672"/>
          </a:xfrm>
          <a:prstGeom prst="rect">
            <a:avLst/>
          </a:prstGeom>
        </p:spPr>
      </p:pic>
      <p:pic>
        <p:nvPicPr>
          <p:cNvPr id="9" name="Picture 8">
            <a:extLst>
              <a:ext uri="{FF2B5EF4-FFF2-40B4-BE49-F238E27FC236}">
                <a16:creationId xmlns:a16="http://schemas.microsoft.com/office/drawing/2014/main" id="{8DC13E86-CFDA-4098-AC86-B1F49BB033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71829" y="1966975"/>
            <a:ext cx="4248345" cy="3090672"/>
          </a:xfrm>
          <a:prstGeom prst="rect">
            <a:avLst/>
          </a:prstGeom>
        </p:spPr>
      </p:pic>
      <p:pic>
        <p:nvPicPr>
          <p:cNvPr id="7" name="Picture 6">
            <a:extLst>
              <a:ext uri="{FF2B5EF4-FFF2-40B4-BE49-F238E27FC236}">
                <a16:creationId xmlns:a16="http://schemas.microsoft.com/office/drawing/2014/main" id="{94E35A17-A406-4905-BAAE-F1E7D4A7EA3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966975"/>
            <a:ext cx="4242799" cy="3086636"/>
          </a:xfrm>
          <a:prstGeom prst="rect">
            <a:avLst/>
          </a:prstGeom>
        </p:spPr>
      </p:pic>
      <p:sp>
        <p:nvSpPr>
          <p:cNvPr id="6" name="Title 1">
            <a:extLst>
              <a:ext uri="{FF2B5EF4-FFF2-40B4-BE49-F238E27FC236}">
                <a16:creationId xmlns:a16="http://schemas.microsoft.com/office/drawing/2014/main" id="{1D982108-ED1E-4D8F-8459-0495652CE0E1}"/>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Organ Pipe Plot – Bar Widths</a:t>
            </a:r>
          </a:p>
        </p:txBody>
      </p:sp>
      <p:sp>
        <p:nvSpPr>
          <p:cNvPr id="10" name="TextBox 9">
            <a:extLst>
              <a:ext uri="{FF2B5EF4-FFF2-40B4-BE49-F238E27FC236}">
                <a16:creationId xmlns:a16="http://schemas.microsoft.com/office/drawing/2014/main" id="{DD1706E4-B93C-4F4E-A730-D3D56F8E41CF}"/>
              </a:ext>
            </a:extLst>
          </p:cNvPr>
          <p:cNvSpPr txBox="1"/>
          <p:nvPr/>
        </p:nvSpPr>
        <p:spPr>
          <a:xfrm>
            <a:off x="8931182" y="5354541"/>
            <a:ext cx="2422618" cy="830997"/>
          </a:xfrm>
          <a:prstGeom prst="rect">
            <a:avLst/>
          </a:prstGeom>
          <a:noFill/>
        </p:spPr>
        <p:txBody>
          <a:bodyPr wrap="square" rtlCol="0">
            <a:spAutoFit/>
          </a:bodyPr>
          <a:lstStyle/>
          <a:p>
            <a:r>
              <a:rPr lang="en-US" sz="2400" dirty="0"/>
              <a:t>Bar height = 67%</a:t>
            </a:r>
          </a:p>
          <a:p>
            <a:r>
              <a:rPr lang="en-US" sz="2400" dirty="0"/>
              <a:t>Bar width = 3.3</a:t>
            </a:r>
          </a:p>
        </p:txBody>
      </p:sp>
      <p:sp>
        <p:nvSpPr>
          <p:cNvPr id="11" name="TextBox 10">
            <a:extLst>
              <a:ext uri="{FF2B5EF4-FFF2-40B4-BE49-F238E27FC236}">
                <a16:creationId xmlns:a16="http://schemas.microsoft.com/office/drawing/2014/main" id="{B0AA57FF-CF13-49DF-833B-ACD906A699B9}"/>
              </a:ext>
            </a:extLst>
          </p:cNvPr>
          <p:cNvSpPr txBox="1"/>
          <p:nvPr/>
        </p:nvSpPr>
        <p:spPr>
          <a:xfrm>
            <a:off x="1034638" y="5354541"/>
            <a:ext cx="2582322" cy="830997"/>
          </a:xfrm>
          <a:prstGeom prst="rect">
            <a:avLst/>
          </a:prstGeom>
          <a:noFill/>
        </p:spPr>
        <p:txBody>
          <a:bodyPr wrap="square" rtlCol="0">
            <a:spAutoFit/>
          </a:bodyPr>
          <a:lstStyle/>
          <a:p>
            <a:r>
              <a:rPr lang="en-US" sz="2400" dirty="0"/>
              <a:t>Bar height = 67%</a:t>
            </a:r>
          </a:p>
          <a:p>
            <a:r>
              <a:rPr lang="en-US" sz="2400" dirty="0"/>
              <a:t>Bar width = 3.9</a:t>
            </a:r>
          </a:p>
        </p:txBody>
      </p:sp>
      <p:sp>
        <p:nvSpPr>
          <p:cNvPr id="4" name="TextBox 3">
            <a:extLst>
              <a:ext uri="{FF2B5EF4-FFF2-40B4-BE49-F238E27FC236}">
                <a16:creationId xmlns:a16="http://schemas.microsoft.com/office/drawing/2014/main" id="{D2D0C4FD-F9A6-4A56-8241-EA1F64DC94BD}"/>
              </a:ext>
            </a:extLst>
          </p:cNvPr>
          <p:cNvSpPr txBox="1"/>
          <p:nvPr/>
        </p:nvSpPr>
        <p:spPr>
          <a:xfrm>
            <a:off x="3616960" y="1322712"/>
            <a:ext cx="4958080" cy="584775"/>
          </a:xfrm>
          <a:prstGeom prst="rect">
            <a:avLst/>
          </a:prstGeom>
          <a:noFill/>
        </p:spPr>
        <p:txBody>
          <a:bodyPr wrap="square" rtlCol="0">
            <a:spAutoFit/>
          </a:bodyPr>
          <a:lstStyle/>
          <a:p>
            <a:r>
              <a:rPr lang="en-US" sz="3200" dirty="0">
                <a:solidFill>
                  <a:srgbClr val="002060"/>
                </a:solidFill>
                <a:highlight>
                  <a:srgbClr val="FFFF00"/>
                </a:highlight>
              </a:rPr>
              <a:t>Focus: Cluster ID=236; N=12</a:t>
            </a:r>
          </a:p>
        </p:txBody>
      </p:sp>
      <p:sp>
        <p:nvSpPr>
          <p:cNvPr id="12" name="TextBox 11">
            <a:extLst>
              <a:ext uri="{FF2B5EF4-FFF2-40B4-BE49-F238E27FC236}">
                <a16:creationId xmlns:a16="http://schemas.microsoft.com/office/drawing/2014/main" id="{BA947D7E-9A93-421E-B0B5-7D4D0C243D24}"/>
              </a:ext>
            </a:extLst>
          </p:cNvPr>
          <p:cNvSpPr txBox="1"/>
          <p:nvPr/>
        </p:nvSpPr>
        <p:spPr>
          <a:xfrm>
            <a:off x="4884691" y="5354542"/>
            <a:ext cx="2422618" cy="830997"/>
          </a:xfrm>
          <a:prstGeom prst="rect">
            <a:avLst/>
          </a:prstGeom>
          <a:noFill/>
        </p:spPr>
        <p:txBody>
          <a:bodyPr wrap="square" rtlCol="0">
            <a:spAutoFit/>
          </a:bodyPr>
          <a:lstStyle/>
          <a:p>
            <a:r>
              <a:rPr lang="en-US" sz="2400" dirty="0"/>
              <a:t>Bar height = 67%</a:t>
            </a:r>
          </a:p>
          <a:p>
            <a:r>
              <a:rPr lang="en-US" sz="2400" dirty="0"/>
              <a:t>Bar width = 17.2</a:t>
            </a:r>
          </a:p>
        </p:txBody>
      </p:sp>
      <p:sp>
        <p:nvSpPr>
          <p:cNvPr id="27" name="Rectangle 26">
            <a:extLst>
              <a:ext uri="{FF2B5EF4-FFF2-40B4-BE49-F238E27FC236}">
                <a16:creationId xmlns:a16="http://schemas.microsoft.com/office/drawing/2014/main" id="{B07C283C-5B6C-42B3-9F5A-7DACD3439485}"/>
              </a:ext>
            </a:extLst>
          </p:cNvPr>
          <p:cNvSpPr/>
          <p:nvPr/>
        </p:nvSpPr>
        <p:spPr>
          <a:xfrm>
            <a:off x="2674076" y="3268818"/>
            <a:ext cx="143704" cy="15731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10D47E3B-4961-4B83-AC00-073A679CF452}"/>
              </a:ext>
            </a:extLst>
          </p:cNvPr>
          <p:cNvSpPr/>
          <p:nvPr/>
        </p:nvSpPr>
        <p:spPr>
          <a:xfrm>
            <a:off x="6072255" y="3268818"/>
            <a:ext cx="594016" cy="15731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1FE2D650-85A3-42BB-819C-ABD48E49D7ED}"/>
              </a:ext>
            </a:extLst>
          </p:cNvPr>
          <p:cNvSpPr/>
          <p:nvPr/>
        </p:nvSpPr>
        <p:spPr>
          <a:xfrm>
            <a:off x="10855048" y="3261856"/>
            <a:ext cx="117752" cy="15731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507584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Organ Pipe Plot – Stata Command</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p:txBody>
          <a:bodyPr>
            <a:normAutofit/>
          </a:bodyPr>
          <a:lstStyle/>
          <a:p>
            <a:pPr marL="0" indent="0">
              <a:buNone/>
            </a:pPr>
            <a:r>
              <a:rPr lang="en-US" dirty="0" err="1"/>
              <a:t>opplot</a:t>
            </a:r>
            <a:r>
              <a:rPr lang="en-US" dirty="0"/>
              <a:t> </a:t>
            </a:r>
            <a:r>
              <a:rPr lang="en-US" dirty="0" err="1"/>
              <a:t>yvar</a:t>
            </a:r>
            <a:r>
              <a:rPr lang="en-US" dirty="0"/>
              <a:t> [if] [in] , CLUSTVAR(</a:t>
            </a:r>
            <a:r>
              <a:rPr lang="en-US" dirty="0" err="1"/>
              <a:t>varname</a:t>
            </a:r>
            <a:r>
              <a:rPr lang="en-US" dirty="0"/>
              <a:t>) </a:t>
            </a:r>
          </a:p>
          <a:p>
            <a:pPr marL="0" indent="0">
              <a:buNone/>
            </a:pPr>
            <a:r>
              <a:rPr lang="en-US" dirty="0"/>
              <a:t>	    [ STRATVAR(</a:t>
            </a:r>
            <a:r>
              <a:rPr lang="en-US" dirty="0" err="1"/>
              <a:t>varname</a:t>
            </a:r>
            <a:r>
              <a:rPr lang="en-US" dirty="0"/>
              <a:t>) STRATUM(string) </a:t>
            </a:r>
            <a:r>
              <a:rPr lang="en-US" dirty="0" err="1"/>
              <a:t>WEIGHTvar</a:t>
            </a:r>
            <a:r>
              <a:rPr lang="en-US" dirty="0"/>
              <a:t>(</a:t>
            </a:r>
            <a:r>
              <a:rPr lang="en-US" dirty="0" err="1"/>
              <a:t>varname</a:t>
            </a:r>
            <a:r>
              <a:rPr lang="en-US" dirty="0"/>
              <a:t>) 	      EQUALWIDTH </a:t>
            </a:r>
            <a:r>
              <a:rPr lang="en-US" dirty="0" err="1">
                <a:solidFill>
                  <a:srgbClr val="FF0000"/>
                </a:solidFill>
              </a:rPr>
              <a:t>EXPORTSTRAtumname</a:t>
            </a:r>
            <a:r>
              <a:rPr lang="en-US" dirty="0">
                <a:solidFill>
                  <a:srgbClr val="FF0000"/>
                </a:solidFill>
              </a:rPr>
              <a:t> EXPORT(string) 	   	  	      </a:t>
            </a:r>
            <a:r>
              <a:rPr lang="en-US" dirty="0" err="1">
                <a:solidFill>
                  <a:srgbClr val="FF0000"/>
                </a:solidFill>
              </a:rPr>
              <a:t>EXPORTWidth</a:t>
            </a:r>
            <a:r>
              <a:rPr lang="en-US" dirty="0">
                <a:solidFill>
                  <a:srgbClr val="FF0000"/>
                </a:solidFill>
              </a:rPr>
              <a:t>(integer) </a:t>
            </a:r>
            <a:r>
              <a:rPr lang="en-US" dirty="0"/>
              <a:t>	</a:t>
            </a:r>
            <a:endParaRPr lang="en-US" dirty="0">
              <a:solidFill>
                <a:srgbClr val="FF0000"/>
              </a:solidFill>
            </a:endParaRPr>
          </a:p>
        </p:txBody>
      </p:sp>
    </p:spTree>
    <p:extLst>
      <p:ext uri="{BB962C8B-B14F-4D97-AF65-F5344CB8AC3E}">
        <p14:creationId xmlns:p14="http://schemas.microsoft.com/office/powerpoint/2010/main" val="23767070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Organ Pipe Plot – Stata Command</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p:txBody>
          <a:bodyPr>
            <a:normAutofit/>
          </a:bodyPr>
          <a:lstStyle/>
          <a:p>
            <a:pPr marL="0" indent="0">
              <a:buNone/>
            </a:pPr>
            <a:r>
              <a:rPr lang="en-US" dirty="0" err="1"/>
              <a:t>opplot</a:t>
            </a:r>
            <a:r>
              <a:rPr lang="en-US" dirty="0"/>
              <a:t> </a:t>
            </a:r>
            <a:r>
              <a:rPr lang="en-US" dirty="0" err="1"/>
              <a:t>yvar</a:t>
            </a:r>
            <a:r>
              <a:rPr lang="en-US" dirty="0"/>
              <a:t> [if] [in] , CLUSTVAR(</a:t>
            </a:r>
            <a:r>
              <a:rPr lang="en-US" dirty="0" err="1"/>
              <a:t>varname</a:t>
            </a:r>
            <a:r>
              <a:rPr lang="en-US" dirty="0"/>
              <a:t>) </a:t>
            </a:r>
          </a:p>
          <a:p>
            <a:pPr marL="0" indent="0">
              <a:buNone/>
            </a:pPr>
            <a:r>
              <a:rPr lang="en-US" dirty="0"/>
              <a:t>	    [ STRATVAR(</a:t>
            </a:r>
            <a:r>
              <a:rPr lang="en-US" dirty="0" err="1"/>
              <a:t>varname</a:t>
            </a:r>
            <a:r>
              <a:rPr lang="en-US" dirty="0"/>
              <a:t>) STRATUM(string) </a:t>
            </a:r>
            <a:r>
              <a:rPr lang="en-US" dirty="0" err="1"/>
              <a:t>WEIGHTvar</a:t>
            </a:r>
            <a:r>
              <a:rPr lang="en-US" dirty="0"/>
              <a:t>(</a:t>
            </a:r>
            <a:r>
              <a:rPr lang="en-US" dirty="0" err="1"/>
              <a:t>varname</a:t>
            </a:r>
            <a:r>
              <a:rPr lang="en-US" dirty="0"/>
              <a:t>) 	      EQUALWIDTH </a:t>
            </a:r>
            <a:r>
              <a:rPr lang="en-US" dirty="0" err="1"/>
              <a:t>EXPORTSTRAtumname</a:t>
            </a:r>
            <a:r>
              <a:rPr lang="en-US" dirty="0"/>
              <a:t> EXPORT(string) 	   	  	      </a:t>
            </a:r>
            <a:r>
              <a:rPr lang="en-US" dirty="0" err="1"/>
              <a:t>EXPORTWidth</a:t>
            </a:r>
            <a:r>
              <a:rPr lang="en-US" dirty="0"/>
              <a:t>(integer) </a:t>
            </a:r>
            <a:r>
              <a:rPr lang="en-US" dirty="0">
                <a:solidFill>
                  <a:srgbClr val="FF0000"/>
                </a:solidFill>
              </a:rPr>
              <a:t>TWOWAY(string) TITLE(string) 			      </a:t>
            </a:r>
            <a:r>
              <a:rPr lang="en-US" dirty="0" err="1">
                <a:solidFill>
                  <a:srgbClr val="FF0000"/>
                </a:solidFill>
              </a:rPr>
              <a:t>SUBtitle</a:t>
            </a:r>
            <a:r>
              <a:rPr lang="en-US" dirty="0">
                <a:solidFill>
                  <a:srgbClr val="FF0000"/>
                </a:solidFill>
              </a:rPr>
              <a:t>(string) </a:t>
            </a:r>
            <a:r>
              <a:rPr lang="en-US" dirty="0" err="1">
                <a:solidFill>
                  <a:srgbClr val="FF0000"/>
                </a:solidFill>
              </a:rPr>
              <a:t>FOOTnote</a:t>
            </a:r>
            <a:r>
              <a:rPr lang="en-US" dirty="0">
                <a:solidFill>
                  <a:srgbClr val="FF0000"/>
                </a:solidFill>
              </a:rPr>
              <a:t>(string) NOTE(string) XTITLE(string) 	      YTITLE(string) XLABEL(string) YLABEL(string) SAVING(string) 		      NAME(string) XSIZE(real) YSIZE(real) </a:t>
            </a:r>
            <a:r>
              <a:rPr lang="en-US" dirty="0"/>
              <a:t>	</a:t>
            </a:r>
            <a:endParaRPr lang="en-US" dirty="0">
              <a:solidFill>
                <a:srgbClr val="FF0000"/>
              </a:solidFill>
            </a:endParaRPr>
          </a:p>
        </p:txBody>
      </p:sp>
    </p:spTree>
    <p:extLst>
      <p:ext uri="{BB962C8B-B14F-4D97-AF65-F5344CB8AC3E}">
        <p14:creationId xmlns:p14="http://schemas.microsoft.com/office/powerpoint/2010/main" val="17709339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Organ Pipe Plot – Stata Command</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p:txBody>
          <a:bodyPr>
            <a:normAutofit/>
          </a:bodyPr>
          <a:lstStyle/>
          <a:p>
            <a:pPr marL="0" indent="0">
              <a:buNone/>
            </a:pPr>
            <a:r>
              <a:rPr lang="en-US" dirty="0" err="1"/>
              <a:t>opplot</a:t>
            </a:r>
            <a:r>
              <a:rPr lang="en-US" dirty="0"/>
              <a:t> </a:t>
            </a:r>
            <a:r>
              <a:rPr lang="en-US" dirty="0" err="1"/>
              <a:t>yvar</a:t>
            </a:r>
            <a:r>
              <a:rPr lang="en-US" dirty="0"/>
              <a:t> [if] [in] , CLUSTVAR(</a:t>
            </a:r>
            <a:r>
              <a:rPr lang="en-US" dirty="0" err="1"/>
              <a:t>varname</a:t>
            </a:r>
            <a:r>
              <a:rPr lang="en-US" dirty="0"/>
              <a:t>) </a:t>
            </a:r>
          </a:p>
          <a:p>
            <a:pPr marL="0" indent="0">
              <a:buNone/>
            </a:pPr>
            <a:r>
              <a:rPr lang="en-US" dirty="0"/>
              <a:t>	    [ STRATVAR(</a:t>
            </a:r>
            <a:r>
              <a:rPr lang="en-US" dirty="0" err="1"/>
              <a:t>varname</a:t>
            </a:r>
            <a:r>
              <a:rPr lang="en-US" dirty="0"/>
              <a:t>) STRATUM(string) </a:t>
            </a:r>
            <a:r>
              <a:rPr lang="en-US" dirty="0" err="1"/>
              <a:t>WEIGHTvar</a:t>
            </a:r>
            <a:r>
              <a:rPr lang="en-US" dirty="0"/>
              <a:t>(</a:t>
            </a:r>
            <a:r>
              <a:rPr lang="en-US" dirty="0" err="1"/>
              <a:t>varname</a:t>
            </a:r>
            <a:r>
              <a:rPr lang="en-US" dirty="0"/>
              <a:t>) 	      EQUALWIDTH </a:t>
            </a:r>
            <a:r>
              <a:rPr lang="en-US" dirty="0" err="1"/>
              <a:t>EXPORTSTRAtumname</a:t>
            </a:r>
            <a:r>
              <a:rPr lang="en-US" dirty="0"/>
              <a:t> EXPORT(string) 	   	  	      </a:t>
            </a:r>
            <a:r>
              <a:rPr lang="en-US" dirty="0" err="1"/>
              <a:t>EXPORTWidth</a:t>
            </a:r>
            <a:r>
              <a:rPr lang="en-US" dirty="0"/>
              <a:t>(integer) TWOWAY(string) TITLE(string) 			      </a:t>
            </a:r>
            <a:r>
              <a:rPr lang="en-US" dirty="0" err="1"/>
              <a:t>SUBtitle</a:t>
            </a:r>
            <a:r>
              <a:rPr lang="en-US" dirty="0"/>
              <a:t>(string) </a:t>
            </a:r>
            <a:r>
              <a:rPr lang="en-US" dirty="0" err="1"/>
              <a:t>FOOTnote</a:t>
            </a:r>
            <a:r>
              <a:rPr lang="en-US" dirty="0"/>
              <a:t>(string) NOTE(string) XTITLE(string) 	      YTITLE(string) XLABEL(string) YLABEL(string) SAVING(string) 		      NAME(string) XSIZE(real) YSIZE(real) </a:t>
            </a:r>
            <a:r>
              <a:rPr lang="en-US" dirty="0">
                <a:solidFill>
                  <a:srgbClr val="FF0000"/>
                </a:solidFill>
              </a:rPr>
              <a:t>BARCOLOR1(string) 	   	      BARCOLOR2(string) LINECOLOR1(string) LINECOLOR2(string)</a:t>
            </a:r>
            <a:r>
              <a:rPr lang="en-US" dirty="0"/>
              <a:t> 	</a:t>
            </a:r>
            <a:endParaRPr lang="en-US" dirty="0">
              <a:solidFill>
                <a:srgbClr val="FF0000"/>
              </a:solidFill>
            </a:endParaRPr>
          </a:p>
        </p:txBody>
      </p:sp>
    </p:spTree>
    <p:extLst>
      <p:ext uri="{BB962C8B-B14F-4D97-AF65-F5344CB8AC3E}">
        <p14:creationId xmlns:p14="http://schemas.microsoft.com/office/powerpoint/2010/main" val="9979223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89CFE3D-04C9-45AB-86CD-F942F1A6F5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2854" y="1254701"/>
            <a:ext cx="7674471" cy="5583178"/>
          </a:xfrm>
          <a:prstGeom prst="rect">
            <a:avLst/>
          </a:prstGeom>
        </p:spPr>
      </p:pic>
      <p:sp>
        <p:nvSpPr>
          <p:cNvPr id="2" name="Title 1">
            <a:extLst>
              <a:ext uri="{FF2B5EF4-FFF2-40B4-BE49-F238E27FC236}">
                <a16:creationId xmlns:a16="http://schemas.microsoft.com/office/drawing/2014/main" id="{CC195B54-92E5-48C3-96EB-28CC5EE603C5}"/>
              </a:ext>
            </a:extLst>
          </p:cNvPr>
          <p:cNvSpPr>
            <a:spLocks noGrp="1"/>
          </p:cNvSpPr>
          <p:nvPr>
            <p:ph type="title"/>
          </p:nvPr>
        </p:nvSpPr>
        <p:spPr/>
        <p:txBody>
          <a:bodyPr/>
          <a:lstStyle/>
          <a:p>
            <a:r>
              <a:rPr lang="en-US" dirty="0"/>
              <a:t>Stata Command, Optional Inputs (cont.)</a:t>
            </a:r>
          </a:p>
        </p:txBody>
      </p:sp>
      <p:sp>
        <p:nvSpPr>
          <p:cNvPr id="8" name="TextBox 7">
            <a:extLst>
              <a:ext uri="{FF2B5EF4-FFF2-40B4-BE49-F238E27FC236}">
                <a16:creationId xmlns:a16="http://schemas.microsoft.com/office/drawing/2014/main" id="{D22D6EDB-19BA-4FD9-B742-09F2AE49EF63}"/>
              </a:ext>
            </a:extLst>
          </p:cNvPr>
          <p:cNvSpPr txBox="1"/>
          <p:nvPr/>
        </p:nvSpPr>
        <p:spPr>
          <a:xfrm>
            <a:off x="704675" y="3741490"/>
            <a:ext cx="3028425" cy="523220"/>
          </a:xfrm>
          <a:prstGeom prst="rect">
            <a:avLst/>
          </a:prstGeom>
          <a:noFill/>
        </p:spPr>
        <p:txBody>
          <a:bodyPr wrap="square" rtlCol="0">
            <a:spAutoFit/>
          </a:bodyPr>
          <a:lstStyle/>
          <a:p>
            <a:r>
              <a:rPr lang="en-US" sz="2800" dirty="0"/>
              <a:t>BARCOLOR1(string)</a:t>
            </a:r>
          </a:p>
        </p:txBody>
      </p:sp>
      <p:sp>
        <p:nvSpPr>
          <p:cNvPr id="15" name="TextBox 14">
            <a:extLst>
              <a:ext uri="{FF2B5EF4-FFF2-40B4-BE49-F238E27FC236}">
                <a16:creationId xmlns:a16="http://schemas.microsoft.com/office/drawing/2014/main" id="{35CE4D7B-39A1-46AF-B7AE-C709AF4D4EDA}"/>
              </a:ext>
            </a:extLst>
          </p:cNvPr>
          <p:cNvSpPr txBox="1"/>
          <p:nvPr/>
        </p:nvSpPr>
        <p:spPr>
          <a:xfrm>
            <a:off x="704674" y="1952298"/>
            <a:ext cx="3028425" cy="523220"/>
          </a:xfrm>
          <a:prstGeom prst="rect">
            <a:avLst/>
          </a:prstGeom>
          <a:noFill/>
        </p:spPr>
        <p:txBody>
          <a:bodyPr wrap="square" rtlCol="0">
            <a:spAutoFit/>
          </a:bodyPr>
          <a:lstStyle/>
          <a:p>
            <a:r>
              <a:rPr lang="en-US" sz="2800" dirty="0"/>
              <a:t>BARCOLOR2(string)</a:t>
            </a:r>
          </a:p>
        </p:txBody>
      </p:sp>
      <p:sp>
        <p:nvSpPr>
          <p:cNvPr id="16" name="TextBox 15">
            <a:extLst>
              <a:ext uri="{FF2B5EF4-FFF2-40B4-BE49-F238E27FC236}">
                <a16:creationId xmlns:a16="http://schemas.microsoft.com/office/drawing/2014/main" id="{BE16E895-8E2F-4CAD-8471-223D23C3C000}"/>
              </a:ext>
            </a:extLst>
          </p:cNvPr>
          <p:cNvSpPr txBox="1"/>
          <p:nvPr/>
        </p:nvSpPr>
        <p:spPr>
          <a:xfrm>
            <a:off x="704673" y="2495322"/>
            <a:ext cx="3028425" cy="523220"/>
          </a:xfrm>
          <a:prstGeom prst="rect">
            <a:avLst/>
          </a:prstGeom>
          <a:noFill/>
        </p:spPr>
        <p:txBody>
          <a:bodyPr wrap="square" rtlCol="0">
            <a:spAutoFit/>
          </a:bodyPr>
          <a:lstStyle/>
          <a:p>
            <a:r>
              <a:rPr lang="en-US" sz="2800" dirty="0"/>
              <a:t>LINECOLOR2(string)</a:t>
            </a:r>
          </a:p>
        </p:txBody>
      </p:sp>
      <p:sp>
        <p:nvSpPr>
          <p:cNvPr id="17" name="TextBox 16">
            <a:extLst>
              <a:ext uri="{FF2B5EF4-FFF2-40B4-BE49-F238E27FC236}">
                <a16:creationId xmlns:a16="http://schemas.microsoft.com/office/drawing/2014/main" id="{8BDAA8C7-7B2D-473D-B771-E2DF320E5240}"/>
              </a:ext>
            </a:extLst>
          </p:cNvPr>
          <p:cNvSpPr txBox="1"/>
          <p:nvPr/>
        </p:nvSpPr>
        <p:spPr>
          <a:xfrm>
            <a:off x="704674" y="4264710"/>
            <a:ext cx="3028425" cy="523220"/>
          </a:xfrm>
          <a:prstGeom prst="rect">
            <a:avLst/>
          </a:prstGeom>
          <a:noFill/>
        </p:spPr>
        <p:txBody>
          <a:bodyPr wrap="square" rtlCol="0">
            <a:spAutoFit/>
          </a:bodyPr>
          <a:lstStyle/>
          <a:p>
            <a:r>
              <a:rPr lang="en-US" sz="2800" dirty="0"/>
              <a:t>LINECOLOR1(string)</a:t>
            </a:r>
          </a:p>
        </p:txBody>
      </p:sp>
      <p:cxnSp>
        <p:nvCxnSpPr>
          <p:cNvPr id="10" name="Straight Arrow Connector 9">
            <a:extLst>
              <a:ext uri="{FF2B5EF4-FFF2-40B4-BE49-F238E27FC236}">
                <a16:creationId xmlns:a16="http://schemas.microsoft.com/office/drawing/2014/main" id="{37449FCB-51D8-4EC2-8995-250332697601}"/>
              </a:ext>
            </a:extLst>
          </p:cNvPr>
          <p:cNvCxnSpPr/>
          <p:nvPr/>
        </p:nvCxnSpPr>
        <p:spPr>
          <a:xfrm>
            <a:off x="3598877" y="2213908"/>
            <a:ext cx="4848837" cy="6789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3F3F3E6-BD42-43AE-8F86-1824C7EFC177}"/>
              </a:ext>
            </a:extLst>
          </p:cNvPr>
          <p:cNvCxnSpPr/>
          <p:nvPr/>
        </p:nvCxnSpPr>
        <p:spPr>
          <a:xfrm>
            <a:off x="3751277" y="2777761"/>
            <a:ext cx="4848837" cy="6789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7CDE4769-2EFD-4A7F-BC48-4A40FA6DAA8F}"/>
              </a:ext>
            </a:extLst>
          </p:cNvPr>
          <p:cNvCxnSpPr/>
          <p:nvPr/>
        </p:nvCxnSpPr>
        <p:spPr>
          <a:xfrm>
            <a:off x="3751277" y="4590789"/>
            <a:ext cx="4848837" cy="6789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2D8C1CDD-4610-4BC5-B4AD-328852130E51}"/>
              </a:ext>
            </a:extLst>
          </p:cNvPr>
          <p:cNvCxnSpPr>
            <a:cxnSpLocks/>
          </p:cNvCxnSpPr>
          <p:nvPr/>
        </p:nvCxnSpPr>
        <p:spPr>
          <a:xfrm>
            <a:off x="3610065" y="4046290"/>
            <a:ext cx="4848837" cy="8359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96041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Organ Pipe Plot</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a:xfrm>
            <a:off x="838200" y="1783457"/>
            <a:ext cx="4848616" cy="3876460"/>
          </a:xfrm>
        </p:spPr>
        <p:txBody>
          <a:bodyPr>
            <a:normAutofit/>
          </a:bodyPr>
          <a:lstStyle/>
          <a:p>
            <a:r>
              <a:rPr lang="en-US" dirty="0"/>
              <a:t>Vertical bar chart summarizing a binary outcome in cluster survey data</a:t>
            </a:r>
          </a:p>
          <a:p>
            <a:r>
              <a:rPr lang="en-US" dirty="0"/>
              <a:t>Visualize heterogeneity among clusters</a:t>
            </a:r>
          </a:p>
        </p:txBody>
      </p:sp>
      <p:pic>
        <p:nvPicPr>
          <p:cNvPr id="13" name="Picture 12">
            <a:extLst>
              <a:ext uri="{FF2B5EF4-FFF2-40B4-BE49-F238E27FC236}">
                <a16:creationId xmlns:a16="http://schemas.microsoft.com/office/drawing/2014/main" id="{9B6C697E-D983-4658-A23C-10E3105808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78258" y="2046503"/>
            <a:ext cx="6613742" cy="4811497"/>
          </a:xfrm>
          <a:prstGeom prst="rect">
            <a:avLst/>
          </a:prstGeom>
        </p:spPr>
      </p:pic>
    </p:spTree>
    <p:extLst>
      <p:ext uri="{BB962C8B-B14F-4D97-AF65-F5344CB8AC3E}">
        <p14:creationId xmlns:p14="http://schemas.microsoft.com/office/powerpoint/2010/main" val="34087790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Organ Pipe Plot – Stata Command</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p:txBody>
          <a:bodyPr>
            <a:normAutofit/>
          </a:bodyPr>
          <a:lstStyle/>
          <a:p>
            <a:pPr marL="0" indent="0">
              <a:buNone/>
            </a:pPr>
            <a:r>
              <a:rPr lang="en-US" dirty="0" err="1"/>
              <a:t>opplot</a:t>
            </a:r>
            <a:r>
              <a:rPr lang="en-US" dirty="0"/>
              <a:t> </a:t>
            </a:r>
            <a:r>
              <a:rPr lang="en-US" dirty="0" err="1"/>
              <a:t>yvar</a:t>
            </a:r>
            <a:r>
              <a:rPr lang="en-US" dirty="0"/>
              <a:t> [if] [in] , CLUSTVAR(</a:t>
            </a:r>
            <a:r>
              <a:rPr lang="en-US" dirty="0" err="1"/>
              <a:t>varname</a:t>
            </a:r>
            <a:r>
              <a:rPr lang="en-US" dirty="0"/>
              <a:t>) </a:t>
            </a:r>
          </a:p>
          <a:p>
            <a:pPr marL="0" indent="0">
              <a:buNone/>
            </a:pPr>
            <a:r>
              <a:rPr lang="en-US" dirty="0"/>
              <a:t>	    [ STRATVAR(</a:t>
            </a:r>
            <a:r>
              <a:rPr lang="en-US" dirty="0" err="1"/>
              <a:t>varname</a:t>
            </a:r>
            <a:r>
              <a:rPr lang="en-US" dirty="0"/>
              <a:t>) STRATUM(string) </a:t>
            </a:r>
            <a:r>
              <a:rPr lang="en-US" dirty="0" err="1"/>
              <a:t>WEIGHTvar</a:t>
            </a:r>
            <a:r>
              <a:rPr lang="en-US" dirty="0"/>
              <a:t>(</a:t>
            </a:r>
            <a:r>
              <a:rPr lang="en-US" dirty="0" err="1"/>
              <a:t>varname</a:t>
            </a:r>
            <a:r>
              <a:rPr lang="en-US" dirty="0"/>
              <a:t>) 	      EQUALWIDTH </a:t>
            </a:r>
            <a:r>
              <a:rPr lang="en-US" dirty="0" err="1"/>
              <a:t>EXPORTSTRAtumname</a:t>
            </a:r>
            <a:r>
              <a:rPr lang="en-US" dirty="0"/>
              <a:t> EXPORT(string) 	   	  	      </a:t>
            </a:r>
            <a:r>
              <a:rPr lang="en-US" dirty="0" err="1"/>
              <a:t>EXPORTWidth</a:t>
            </a:r>
            <a:r>
              <a:rPr lang="en-US" dirty="0"/>
              <a:t>(integer) TWOWAY(string) TITLE(string) 			      </a:t>
            </a:r>
            <a:r>
              <a:rPr lang="en-US" dirty="0" err="1"/>
              <a:t>SUBtitle</a:t>
            </a:r>
            <a:r>
              <a:rPr lang="en-US" dirty="0"/>
              <a:t>(string) </a:t>
            </a:r>
            <a:r>
              <a:rPr lang="en-US" dirty="0" err="1"/>
              <a:t>FOOTnote</a:t>
            </a:r>
            <a:r>
              <a:rPr lang="en-US" dirty="0"/>
              <a:t>(string) NOTE(string) XTITLE(string) 	      YTITLE(string) XLABEL(string) YLABEL(string) SAVING(string) 		      NAME(string) XSIZE(real) YSIZE(real) BARCOLOR1(string) 	   	      BARCOLOR2(string) LINECOLOR1(string) LINECOLOR2(string) 	      </a:t>
            </a:r>
            <a:r>
              <a:rPr lang="en-US" dirty="0">
                <a:solidFill>
                  <a:srgbClr val="FF0000"/>
                </a:solidFill>
              </a:rPr>
              <a:t>SAVEDATA(string) </a:t>
            </a:r>
          </a:p>
        </p:txBody>
      </p:sp>
    </p:spTree>
    <p:extLst>
      <p:ext uri="{BB962C8B-B14F-4D97-AF65-F5344CB8AC3E}">
        <p14:creationId xmlns:p14="http://schemas.microsoft.com/office/powerpoint/2010/main" val="27385373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2E766-8232-49FE-93A8-4754382B407A}"/>
              </a:ext>
            </a:extLst>
          </p:cNvPr>
          <p:cNvSpPr>
            <a:spLocks noGrp="1"/>
          </p:cNvSpPr>
          <p:nvPr>
            <p:ph type="title"/>
          </p:nvPr>
        </p:nvSpPr>
        <p:spPr/>
        <p:txBody>
          <a:bodyPr/>
          <a:lstStyle/>
          <a:p>
            <a:r>
              <a:rPr lang="en-US" dirty="0"/>
              <a:t>Stata Command, SAVEDATA Optional Input</a:t>
            </a:r>
          </a:p>
        </p:txBody>
      </p:sp>
      <p:graphicFrame>
        <p:nvGraphicFramePr>
          <p:cNvPr id="4" name="Table 3">
            <a:extLst>
              <a:ext uri="{FF2B5EF4-FFF2-40B4-BE49-F238E27FC236}">
                <a16:creationId xmlns:a16="http://schemas.microsoft.com/office/drawing/2014/main" id="{48DEF59F-5FCD-48FE-AA87-C3330410F3D3}"/>
              </a:ext>
            </a:extLst>
          </p:cNvPr>
          <p:cNvGraphicFramePr>
            <a:graphicFrameLocks noGrp="1"/>
          </p:cNvGraphicFramePr>
          <p:nvPr>
            <p:extLst>
              <p:ext uri="{D42A27DB-BD31-4B8C-83A1-F6EECF244321}">
                <p14:modId xmlns:p14="http://schemas.microsoft.com/office/powerpoint/2010/main" val="3062408718"/>
              </p:ext>
            </p:extLst>
          </p:nvPr>
        </p:nvGraphicFramePr>
        <p:xfrm>
          <a:off x="570451" y="1552706"/>
          <a:ext cx="10888910" cy="4864798"/>
        </p:xfrm>
        <a:graphic>
          <a:graphicData uri="http://schemas.openxmlformats.org/drawingml/2006/table">
            <a:tbl>
              <a:tblPr>
                <a:tableStyleId>{5C22544A-7EE6-4342-B048-85BDC9FD1C3A}</a:tableStyleId>
              </a:tblPr>
              <a:tblGrid>
                <a:gridCol w="1130277">
                  <a:extLst>
                    <a:ext uri="{9D8B030D-6E8A-4147-A177-3AD203B41FA5}">
                      <a16:colId xmlns:a16="http://schemas.microsoft.com/office/drawing/2014/main" val="3722568097"/>
                    </a:ext>
                  </a:extLst>
                </a:gridCol>
                <a:gridCol w="1099637">
                  <a:extLst>
                    <a:ext uri="{9D8B030D-6E8A-4147-A177-3AD203B41FA5}">
                      <a16:colId xmlns:a16="http://schemas.microsoft.com/office/drawing/2014/main" val="2369404554"/>
                    </a:ext>
                  </a:extLst>
                </a:gridCol>
                <a:gridCol w="723445">
                  <a:extLst>
                    <a:ext uri="{9D8B030D-6E8A-4147-A177-3AD203B41FA5}">
                      <a16:colId xmlns:a16="http://schemas.microsoft.com/office/drawing/2014/main" val="1913591597"/>
                    </a:ext>
                  </a:extLst>
                </a:gridCol>
                <a:gridCol w="970267">
                  <a:extLst>
                    <a:ext uri="{9D8B030D-6E8A-4147-A177-3AD203B41FA5}">
                      <a16:colId xmlns:a16="http://schemas.microsoft.com/office/drawing/2014/main" val="692559489"/>
                    </a:ext>
                  </a:extLst>
                </a:gridCol>
                <a:gridCol w="783022">
                  <a:extLst>
                    <a:ext uri="{9D8B030D-6E8A-4147-A177-3AD203B41FA5}">
                      <a16:colId xmlns:a16="http://schemas.microsoft.com/office/drawing/2014/main" val="304302801"/>
                    </a:ext>
                  </a:extLst>
                </a:gridCol>
                <a:gridCol w="1404335">
                  <a:extLst>
                    <a:ext uri="{9D8B030D-6E8A-4147-A177-3AD203B41FA5}">
                      <a16:colId xmlns:a16="http://schemas.microsoft.com/office/drawing/2014/main" val="203044566"/>
                    </a:ext>
                  </a:extLst>
                </a:gridCol>
                <a:gridCol w="851112">
                  <a:extLst>
                    <a:ext uri="{9D8B030D-6E8A-4147-A177-3AD203B41FA5}">
                      <a16:colId xmlns:a16="http://schemas.microsoft.com/office/drawing/2014/main" val="4154350643"/>
                    </a:ext>
                  </a:extLst>
                </a:gridCol>
                <a:gridCol w="1012823">
                  <a:extLst>
                    <a:ext uri="{9D8B030D-6E8A-4147-A177-3AD203B41FA5}">
                      <a16:colId xmlns:a16="http://schemas.microsoft.com/office/drawing/2014/main" val="1715077032"/>
                    </a:ext>
                  </a:extLst>
                </a:gridCol>
                <a:gridCol w="1897980">
                  <a:extLst>
                    <a:ext uri="{9D8B030D-6E8A-4147-A177-3AD203B41FA5}">
                      <a16:colId xmlns:a16="http://schemas.microsoft.com/office/drawing/2014/main" val="1560421432"/>
                    </a:ext>
                  </a:extLst>
                </a:gridCol>
                <a:gridCol w="1016012">
                  <a:extLst>
                    <a:ext uri="{9D8B030D-6E8A-4147-A177-3AD203B41FA5}">
                      <a16:colId xmlns:a16="http://schemas.microsoft.com/office/drawing/2014/main" val="2339788947"/>
                    </a:ext>
                  </a:extLst>
                </a:gridCol>
              </a:tblGrid>
              <a:tr h="356428">
                <a:tc>
                  <a:txBody>
                    <a:bodyPr/>
                    <a:lstStyle/>
                    <a:p>
                      <a:pPr algn="ctr" fontAlgn="b"/>
                      <a:r>
                        <a:rPr lang="en-US" sz="1600" b="1" u="none" strike="noStrike" dirty="0" err="1">
                          <a:effectLst/>
                        </a:rPr>
                        <a:t>yvar</a:t>
                      </a:r>
                      <a:endParaRPr lang="en-US" sz="1600" b="1" i="0" u="none" strike="noStrike" dirty="0">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b="1" u="none" strike="noStrike" dirty="0" err="1">
                          <a:effectLst/>
                        </a:rPr>
                        <a:t>stratvar</a:t>
                      </a:r>
                      <a:endParaRPr lang="en-US" sz="1600" b="1" i="0" u="none" strike="noStrike" dirty="0">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b="1" u="none" strike="noStrike" dirty="0">
                          <a:effectLst/>
                        </a:rPr>
                        <a:t>stratum</a:t>
                      </a:r>
                      <a:endParaRPr lang="en-US" sz="1600" b="1" i="0" u="none" strike="noStrike" dirty="0">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b="1" u="none" strike="noStrike" dirty="0">
                          <a:effectLst/>
                        </a:rPr>
                        <a:t>cluster</a:t>
                      </a:r>
                      <a:endParaRPr lang="en-US" sz="1600" b="1" i="0" u="none" strike="noStrike" dirty="0">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b="1" u="none" strike="noStrike" dirty="0" err="1">
                          <a:effectLst/>
                        </a:rPr>
                        <a:t>clusterid</a:t>
                      </a:r>
                      <a:endParaRPr lang="en-US" sz="1600" b="1" i="0" u="none" strike="noStrike" dirty="0">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b="1" u="none" strike="noStrike" dirty="0" err="1">
                          <a:effectLst/>
                        </a:rPr>
                        <a:t>n_respondents</a:t>
                      </a:r>
                      <a:endParaRPr lang="en-US" sz="1600" b="1" i="0" u="none" strike="noStrike" dirty="0">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b="1" u="none" strike="noStrike" dirty="0" err="1">
                          <a:effectLst/>
                        </a:rPr>
                        <a:t>barorder</a:t>
                      </a:r>
                      <a:endParaRPr lang="en-US" sz="1600" b="1" i="0" u="none" strike="noStrike" dirty="0">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b="1" u="none" strike="noStrike" dirty="0" err="1">
                          <a:effectLst/>
                        </a:rPr>
                        <a:t>barwidth</a:t>
                      </a:r>
                      <a:endParaRPr lang="en-US" sz="1600" b="1" i="0" u="none" strike="noStrike" dirty="0">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b="1" u="none" strike="noStrike" dirty="0" err="1">
                          <a:effectLst/>
                        </a:rPr>
                        <a:t>cumulative_barwidth</a:t>
                      </a:r>
                      <a:endParaRPr lang="en-US" sz="1600" b="1" i="0" u="none" strike="noStrike" dirty="0">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b="1" u="none" strike="noStrike" dirty="0" err="1">
                          <a:effectLst/>
                        </a:rPr>
                        <a:t>barheight</a:t>
                      </a:r>
                      <a:endParaRPr lang="en-US" sz="1600" b="1" i="0" u="none" strike="noStrike" dirty="0">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3723671621"/>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87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12</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4.166667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4.166667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100</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3775100814"/>
                  </a:ext>
                </a:extLst>
              </a:tr>
              <a:tr h="132501">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3376759318"/>
                  </a:ext>
                </a:extLst>
              </a:tr>
              <a:tr h="132501">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dirty="0">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1343481392"/>
                  </a:ext>
                </a:extLst>
              </a:tr>
              <a:tr h="132501">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720760371"/>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76</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5</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1.736111</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51.73611</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100</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3044002064"/>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82</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11</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18</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3.819444</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55.55556</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dirty="0">
                          <a:effectLst/>
                        </a:rPr>
                        <a:t>91</a:t>
                      </a:r>
                      <a:endParaRPr lang="en-US" sz="1600" b="0" i="0" u="none" strike="noStrike" dirty="0">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1288032146"/>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67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11</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19</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3.819444</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59.375</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dirty="0">
                          <a:effectLst/>
                        </a:rPr>
                        <a:t>82</a:t>
                      </a:r>
                      <a:endParaRPr lang="en-US" sz="1600" b="0" i="0" u="none" strike="noStrike" dirty="0">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248538519"/>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dirty="0">
                          <a:effectLst/>
                        </a:rPr>
                        <a:t>7</a:t>
                      </a:r>
                      <a:endParaRPr lang="en-US" sz="1600" b="0" i="0" u="none" strike="noStrike" dirty="0">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73</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15</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20</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5.208333</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64.58334</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80</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2821713425"/>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74</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10</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21</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3.472222</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68.05556</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80</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766224361"/>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75</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10</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22</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3.472222</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71.52778</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80</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2287775233"/>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69</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5</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23</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1.736111</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73.26389</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80</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2488393687"/>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70</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9</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24</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3.125</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76.38889</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78</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758669228"/>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64</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8</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25</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2.777778</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79.16666</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75</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4277252979"/>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68</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13</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26</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4.513889</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83.68056</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69</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1490924016"/>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66</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12</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4.166667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87.84722</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58</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79652407"/>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71</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28</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2.430556</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90.27778</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57</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2537996057"/>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81</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10</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29</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3.472222</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93.75</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50</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448790807"/>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18</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30</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6.25</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100</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dirty="0">
                          <a:effectLst/>
                        </a:rPr>
                        <a:t>11</a:t>
                      </a:r>
                      <a:endParaRPr lang="en-US" sz="1600" b="0" i="0" u="none" strike="noStrike" dirty="0">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1823813667"/>
                  </a:ext>
                </a:extLst>
              </a:tr>
            </a:tbl>
          </a:graphicData>
        </a:graphic>
      </p:graphicFrame>
      <p:sp>
        <p:nvSpPr>
          <p:cNvPr id="5" name="Oval 4">
            <a:extLst>
              <a:ext uri="{FF2B5EF4-FFF2-40B4-BE49-F238E27FC236}">
                <a16:creationId xmlns:a16="http://schemas.microsoft.com/office/drawing/2014/main" id="{D4898327-8DF4-4D79-8F55-328A92C5D76F}"/>
              </a:ext>
            </a:extLst>
          </p:cNvPr>
          <p:cNvSpPr/>
          <p:nvPr/>
        </p:nvSpPr>
        <p:spPr>
          <a:xfrm>
            <a:off x="10729519" y="6149130"/>
            <a:ext cx="444617" cy="343745"/>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36F0C10D-D132-442B-925F-9725991E737B}"/>
              </a:ext>
            </a:extLst>
          </p:cNvPr>
          <p:cNvSpPr/>
          <p:nvPr/>
        </p:nvSpPr>
        <p:spPr>
          <a:xfrm>
            <a:off x="4665677" y="6128222"/>
            <a:ext cx="444617" cy="343745"/>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C707BFED-3346-46CC-B3E4-5A372FDC6A1D}"/>
              </a:ext>
            </a:extLst>
          </p:cNvPr>
          <p:cNvSpPr/>
          <p:nvPr/>
        </p:nvSpPr>
        <p:spPr>
          <a:xfrm>
            <a:off x="10276514" y="1090569"/>
            <a:ext cx="1344685" cy="5767431"/>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4CC1F9A0-FAF3-4FF0-85A0-231D05C0F850}"/>
              </a:ext>
            </a:extLst>
          </p:cNvPr>
          <p:cNvSpPr/>
          <p:nvPr/>
        </p:nvSpPr>
        <p:spPr>
          <a:xfrm>
            <a:off x="5775819" y="6128222"/>
            <a:ext cx="444617" cy="343745"/>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616487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Organ Pipe Plot – Stata Command</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p:txBody>
          <a:bodyPr>
            <a:normAutofit/>
          </a:bodyPr>
          <a:lstStyle/>
          <a:p>
            <a:pPr marL="0" indent="0">
              <a:buNone/>
            </a:pPr>
            <a:r>
              <a:rPr lang="en-US" dirty="0" err="1"/>
              <a:t>opplot</a:t>
            </a:r>
            <a:r>
              <a:rPr lang="en-US" dirty="0"/>
              <a:t> </a:t>
            </a:r>
            <a:r>
              <a:rPr lang="en-US" dirty="0" err="1"/>
              <a:t>yvar</a:t>
            </a:r>
            <a:r>
              <a:rPr lang="en-US" dirty="0"/>
              <a:t> [if] [in] , CLUSTVAR(</a:t>
            </a:r>
            <a:r>
              <a:rPr lang="en-US" dirty="0" err="1"/>
              <a:t>varname</a:t>
            </a:r>
            <a:r>
              <a:rPr lang="en-US" dirty="0"/>
              <a:t>) </a:t>
            </a:r>
          </a:p>
          <a:p>
            <a:pPr marL="0" indent="0">
              <a:buNone/>
            </a:pPr>
            <a:r>
              <a:rPr lang="en-US" dirty="0"/>
              <a:t>	    [ STRATVAR(</a:t>
            </a:r>
            <a:r>
              <a:rPr lang="en-US" dirty="0" err="1"/>
              <a:t>varname</a:t>
            </a:r>
            <a:r>
              <a:rPr lang="en-US" dirty="0"/>
              <a:t>) STRATUM(string) </a:t>
            </a:r>
            <a:r>
              <a:rPr lang="en-US" dirty="0" err="1"/>
              <a:t>WEIGHTvar</a:t>
            </a:r>
            <a:r>
              <a:rPr lang="en-US" dirty="0"/>
              <a:t>(</a:t>
            </a:r>
            <a:r>
              <a:rPr lang="en-US" dirty="0" err="1"/>
              <a:t>varname</a:t>
            </a:r>
            <a:r>
              <a:rPr lang="en-US" dirty="0"/>
              <a:t>) 	      EQUALWIDTH </a:t>
            </a:r>
            <a:r>
              <a:rPr lang="en-US" dirty="0" err="1"/>
              <a:t>EXPORTSTRAtumname</a:t>
            </a:r>
            <a:r>
              <a:rPr lang="en-US" dirty="0"/>
              <a:t> EXPORT(string) 	   	  	      </a:t>
            </a:r>
            <a:r>
              <a:rPr lang="en-US" dirty="0" err="1"/>
              <a:t>EXPORTWidth</a:t>
            </a:r>
            <a:r>
              <a:rPr lang="en-US" dirty="0"/>
              <a:t>(integer) TWOWAY(string) TITLE(string) 			      </a:t>
            </a:r>
            <a:r>
              <a:rPr lang="en-US" dirty="0" err="1"/>
              <a:t>SUBtitle</a:t>
            </a:r>
            <a:r>
              <a:rPr lang="en-US" dirty="0"/>
              <a:t>(string) </a:t>
            </a:r>
            <a:r>
              <a:rPr lang="en-US" dirty="0" err="1"/>
              <a:t>FOOTnote</a:t>
            </a:r>
            <a:r>
              <a:rPr lang="en-US" dirty="0"/>
              <a:t>(string) NOTE(string) XTITLE(string) 	      YTITLE(string) XLABEL(string) YLABEL(string) SAVING(string) 		      NAME(string) XSIZE(real) YSIZE(real) BARCOLOR1(string) 	   	      BARCOLOR2(string) LINECOLOR1(string) LINECOLOR2(string) 	      SAVEDATA(string) </a:t>
            </a:r>
            <a:r>
              <a:rPr lang="en-US" dirty="0">
                <a:solidFill>
                  <a:srgbClr val="FF0000"/>
                </a:solidFill>
              </a:rPr>
              <a:t>PLOTN</a:t>
            </a:r>
          </a:p>
        </p:txBody>
      </p:sp>
    </p:spTree>
    <p:extLst>
      <p:ext uri="{BB962C8B-B14F-4D97-AF65-F5344CB8AC3E}">
        <p14:creationId xmlns:p14="http://schemas.microsoft.com/office/powerpoint/2010/main" val="8889913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2E766-8232-49FE-93A8-4754382B407A}"/>
              </a:ext>
            </a:extLst>
          </p:cNvPr>
          <p:cNvSpPr>
            <a:spLocks noGrp="1"/>
          </p:cNvSpPr>
          <p:nvPr>
            <p:ph type="title"/>
          </p:nvPr>
        </p:nvSpPr>
        <p:spPr/>
        <p:txBody>
          <a:bodyPr/>
          <a:lstStyle/>
          <a:p>
            <a:r>
              <a:rPr lang="en-US" dirty="0"/>
              <a:t>Stata Command, PLOTN Optional Input</a:t>
            </a:r>
          </a:p>
        </p:txBody>
      </p:sp>
      <p:pic>
        <p:nvPicPr>
          <p:cNvPr id="7" name="Picture 6">
            <a:extLst>
              <a:ext uri="{FF2B5EF4-FFF2-40B4-BE49-F238E27FC236}">
                <a16:creationId xmlns:a16="http://schemas.microsoft.com/office/drawing/2014/main" id="{983FE2D2-F65A-4ABE-B216-AD17866384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1557" y="1438934"/>
            <a:ext cx="7541443" cy="5486400"/>
          </a:xfrm>
          <a:prstGeom prst="rect">
            <a:avLst/>
          </a:prstGeom>
        </p:spPr>
      </p:pic>
      <p:sp>
        <p:nvSpPr>
          <p:cNvPr id="10" name="Oval 9">
            <a:extLst>
              <a:ext uri="{FF2B5EF4-FFF2-40B4-BE49-F238E27FC236}">
                <a16:creationId xmlns:a16="http://schemas.microsoft.com/office/drawing/2014/main" id="{6B9D120B-B0AA-4EFE-8CB3-F8A6923FD176}"/>
              </a:ext>
            </a:extLst>
          </p:cNvPr>
          <p:cNvSpPr/>
          <p:nvPr/>
        </p:nvSpPr>
        <p:spPr>
          <a:xfrm>
            <a:off x="8655987" y="1639221"/>
            <a:ext cx="1220901" cy="5167312"/>
          </a:xfrm>
          <a:prstGeom prst="ellipse">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154B36D7-FF14-434A-A20D-6AAB26D71301}"/>
              </a:ext>
            </a:extLst>
          </p:cNvPr>
          <p:cNvCxnSpPr>
            <a:cxnSpLocks/>
          </p:cNvCxnSpPr>
          <p:nvPr/>
        </p:nvCxnSpPr>
        <p:spPr>
          <a:xfrm flipH="1">
            <a:off x="9800537" y="2118044"/>
            <a:ext cx="916461" cy="517080"/>
          </a:xfrm>
          <a:prstGeom prst="straightConnector1">
            <a:avLst/>
          </a:prstGeom>
          <a:ln w="1587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832DD3B-7D7D-45AA-8BA1-65997EC81810}"/>
              </a:ext>
            </a:extLst>
          </p:cNvPr>
          <p:cNvSpPr txBox="1"/>
          <p:nvPr/>
        </p:nvSpPr>
        <p:spPr>
          <a:xfrm>
            <a:off x="10590217" y="1640990"/>
            <a:ext cx="1327128" cy="954107"/>
          </a:xfrm>
          <a:prstGeom prst="rect">
            <a:avLst/>
          </a:prstGeom>
          <a:noFill/>
        </p:spPr>
        <p:txBody>
          <a:bodyPr wrap="square" rtlCol="0">
            <a:spAutoFit/>
          </a:bodyPr>
          <a:lstStyle/>
          <a:p>
            <a:pPr algn="ctr"/>
            <a:r>
              <a:rPr lang="en-US" sz="2800" dirty="0"/>
              <a:t>Second y-axis</a:t>
            </a:r>
          </a:p>
        </p:txBody>
      </p:sp>
      <p:cxnSp>
        <p:nvCxnSpPr>
          <p:cNvPr id="19" name="Straight Arrow Connector 18">
            <a:extLst>
              <a:ext uri="{FF2B5EF4-FFF2-40B4-BE49-F238E27FC236}">
                <a16:creationId xmlns:a16="http://schemas.microsoft.com/office/drawing/2014/main" id="{B2677B6B-5657-43E4-A20D-F0B4A7EBC487}"/>
              </a:ext>
            </a:extLst>
          </p:cNvPr>
          <p:cNvCxnSpPr>
            <a:cxnSpLocks/>
          </p:cNvCxnSpPr>
          <p:nvPr/>
        </p:nvCxnSpPr>
        <p:spPr>
          <a:xfrm>
            <a:off x="1871783" y="2708245"/>
            <a:ext cx="2341266" cy="720755"/>
          </a:xfrm>
          <a:prstGeom prst="straightConnector1">
            <a:avLst/>
          </a:prstGeom>
          <a:ln w="1587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EF4084B4-CD2A-4C08-9F96-3847685F1CDD}"/>
              </a:ext>
            </a:extLst>
          </p:cNvPr>
          <p:cNvSpPr txBox="1"/>
          <p:nvPr/>
        </p:nvSpPr>
        <p:spPr>
          <a:xfrm>
            <a:off x="148069" y="2090256"/>
            <a:ext cx="2127668" cy="2677656"/>
          </a:xfrm>
          <a:prstGeom prst="rect">
            <a:avLst/>
          </a:prstGeom>
          <a:noFill/>
        </p:spPr>
        <p:txBody>
          <a:bodyPr wrap="square" rtlCol="0">
            <a:spAutoFit/>
          </a:bodyPr>
          <a:lstStyle/>
          <a:p>
            <a:r>
              <a:rPr lang="en-US" sz="2800" dirty="0"/>
              <a:t>Dashed line shows the number of respondents in each cluster</a:t>
            </a:r>
          </a:p>
        </p:txBody>
      </p:sp>
    </p:spTree>
    <p:extLst>
      <p:ext uri="{BB962C8B-B14F-4D97-AF65-F5344CB8AC3E}">
        <p14:creationId xmlns:p14="http://schemas.microsoft.com/office/powerpoint/2010/main" val="35106195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Organ Pipe Plot – Stata Command</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p:txBody>
          <a:bodyPr>
            <a:normAutofit lnSpcReduction="10000"/>
          </a:bodyPr>
          <a:lstStyle/>
          <a:p>
            <a:pPr marL="0" indent="0">
              <a:buNone/>
            </a:pPr>
            <a:r>
              <a:rPr lang="en-US" dirty="0" err="1"/>
              <a:t>opplot</a:t>
            </a:r>
            <a:r>
              <a:rPr lang="en-US" dirty="0"/>
              <a:t> </a:t>
            </a:r>
            <a:r>
              <a:rPr lang="en-US" dirty="0" err="1"/>
              <a:t>yvar</a:t>
            </a:r>
            <a:r>
              <a:rPr lang="en-US" dirty="0"/>
              <a:t> [if] [in] , CLUSTVAR(</a:t>
            </a:r>
            <a:r>
              <a:rPr lang="en-US" dirty="0" err="1"/>
              <a:t>varname</a:t>
            </a:r>
            <a:r>
              <a:rPr lang="en-US" dirty="0"/>
              <a:t>) </a:t>
            </a:r>
          </a:p>
          <a:p>
            <a:pPr marL="0" indent="0">
              <a:buNone/>
            </a:pPr>
            <a:r>
              <a:rPr lang="en-US" dirty="0"/>
              <a:t>	    [ STRATVAR(</a:t>
            </a:r>
            <a:r>
              <a:rPr lang="en-US" dirty="0" err="1"/>
              <a:t>varname</a:t>
            </a:r>
            <a:r>
              <a:rPr lang="en-US" dirty="0"/>
              <a:t>) STRATUM(string) </a:t>
            </a:r>
            <a:r>
              <a:rPr lang="en-US" dirty="0" err="1"/>
              <a:t>WEIGHTvar</a:t>
            </a:r>
            <a:r>
              <a:rPr lang="en-US" dirty="0"/>
              <a:t>(</a:t>
            </a:r>
            <a:r>
              <a:rPr lang="en-US" dirty="0" err="1"/>
              <a:t>varname</a:t>
            </a:r>
            <a:r>
              <a:rPr lang="en-US" dirty="0"/>
              <a:t>) 	      EQUALWIDTH </a:t>
            </a:r>
            <a:r>
              <a:rPr lang="en-US" dirty="0" err="1"/>
              <a:t>EXPORTSTRAtumname</a:t>
            </a:r>
            <a:r>
              <a:rPr lang="en-US" dirty="0"/>
              <a:t> EXPORT(string) 	   	  	      </a:t>
            </a:r>
            <a:r>
              <a:rPr lang="en-US" dirty="0" err="1"/>
              <a:t>EXPORTWidth</a:t>
            </a:r>
            <a:r>
              <a:rPr lang="en-US" dirty="0"/>
              <a:t>(integer) TWOWAY(string) TITLE(string) 			      </a:t>
            </a:r>
            <a:r>
              <a:rPr lang="en-US" dirty="0" err="1"/>
              <a:t>SUBtitle</a:t>
            </a:r>
            <a:r>
              <a:rPr lang="en-US" dirty="0"/>
              <a:t>(string) </a:t>
            </a:r>
            <a:r>
              <a:rPr lang="en-US" dirty="0" err="1"/>
              <a:t>FOOTnote</a:t>
            </a:r>
            <a:r>
              <a:rPr lang="en-US" dirty="0"/>
              <a:t>(string) NOTE(string) XTITLE(string) 	      YTITLE(string) XLABEL(string) YLABEL(string) SAVING(string) 		      NAME(string) XSIZE(real) YSIZE(real) BARCOLOR1(string) 	   	      BARCOLOR2(string) LINECOLOR1(string) LINECOLOR2(string) 	      SAVEDATA(string) PLOTN </a:t>
            </a:r>
            <a:r>
              <a:rPr lang="en-US" dirty="0" err="1">
                <a:solidFill>
                  <a:srgbClr val="FF0000"/>
                </a:solidFill>
              </a:rPr>
              <a:t>NLINEColor</a:t>
            </a:r>
            <a:r>
              <a:rPr lang="en-US" dirty="0">
                <a:solidFill>
                  <a:srgbClr val="FF0000"/>
                </a:solidFill>
              </a:rPr>
              <a:t>(string) 				      </a:t>
            </a:r>
            <a:r>
              <a:rPr lang="en-US" dirty="0" err="1">
                <a:solidFill>
                  <a:srgbClr val="FF0000"/>
                </a:solidFill>
              </a:rPr>
              <a:t>NLINEWidth</a:t>
            </a:r>
            <a:r>
              <a:rPr lang="en-US" dirty="0">
                <a:solidFill>
                  <a:srgbClr val="FF0000"/>
                </a:solidFill>
              </a:rPr>
              <a:t>(string) </a:t>
            </a:r>
            <a:r>
              <a:rPr lang="en-US" dirty="0" err="1">
                <a:solidFill>
                  <a:srgbClr val="FF0000"/>
                </a:solidFill>
              </a:rPr>
              <a:t>NLINEPattern</a:t>
            </a:r>
            <a:r>
              <a:rPr lang="en-US" dirty="0">
                <a:solidFill>
                  <a:srgbClr val="FF0000"/>
                </a:solidFill>
              </a:rPr>
              <a:t>(string) YTITLE2(string)            	      YROUND2(integer 5) ] </a:t>
            </a:r>
          </a:p>
        </p:txBody>
      </p:sp>
    </p:spTree>
    <p:extLst>
      <p:ext uri="{BB962C8B-B14F-4D97-AF65-F5344CB8AC3E}">
        <p14:creationId xmlns:p14="http://schemas.microsoft.com/office/powerpoint/2010/main" val="40109530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4E011FCB-62B8-4113-ABAA-BF91529BEC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5278" y="1371600"/>
            <a:ext cx="7541443" cy="5486400"/>
          </a:xfrm>
          <a:prstGeom prst="rect">
            <a:avLst/>
          </a:prstGeom>
        </p:spPr>
      </p:pic>
      <p:sp>
        <p:nvSpPr>
          <p:cNvPr id="2" name="Title 1">
            <a:extLst>
              <a:ext uri="{FF2B5EF4-FFF2-40B4-BE49-F238E27FC236}">
                <a16:creationId xmlns:a16="http://schemas.microsoft.com/office/drawing/2014/main" id="{8B32E766-8232-49FE-93A8-4754382B407A}"/>
              </a:ext>
            </a:extLst>
          </p:cNvPr>
          <p:cNvSpPr>
            <a:spLocks noGrp="1"/>
          </p:cNvSpPr>
          <p:nvPr>
            <p:ph type="title"/>
          </p:nvPr>
        </p:nvSpPr>
        <p:spPr/>
        <p:txBody>
          <a:bodyPr/>
          <a:lstStyle/>
          <a:p>
            <a:r>
              <a:rPr lang="en-US" dirty="0"/>
              <a:t>Stata Command, PLOTN Optional Input Cont.</a:t>
            </a:r>
          </a:p>
        </p:txBody>
      </p:sp>
      <p:sp>
        <p:nvSpPr>
          <p:cNvPr id="5" name="Oval 4">
            <a:extLst>
              <a:ext uri="{FF2B5EF4-FFF2-40B4-BE49-F238E27FC236}">
                <a16:creationId xmlns:a16="http://schemas.microsoft.com/office/drawing/2014/main" id="{1CCA70ED-7D3B-4AE2-B605-F0A4F5A95F46}"/>
              </a:ext>
            </a:extLst>
          </p:cNvPr>
          <p:cNvSpPr/>
          <p:nvPr/>
        </p:nvSpPr>
        <p:spPr>
          <a:xfrm>
            <a:off x="8655987" y="1639221"/>
            <a:ext cx="1220901" cy="5167312"/>
          </a:xfrm>
          <a:prstGeom prst="ellipse">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9D8C6A1-F62A-4942-BF06-9388F0FAF941}"/>
              </a:ext>
            </a:extLst>
          </p:cNvPr>
          <p:cNvSpPr txBox="1"/>
          <p:nvPr/>
        </p:nvSpPr>
        <p:spPr>
          <a:xfrm>
            <a:off x="9866721" y="1951733"/>
            <a:ext cx="2274552" cy="3108543"/>
          </a:xfrm>
          <a:prstGeom prst="rect">
            <a:avLst/>
          </a:prstGeom>
          <a:noFill/>
        </p:spPr>
        <p:txBody>
          <a:bodyPr wrap="square" rtlCol="0">
            <a:spAutoFit/>
          </a:bodyPr>
          <a:lstStyle/>
          <a:p>
            <a:pPr algn="ctr"/>
            <a:r>
              <a:rPr lang="en-US" sz="2800" dirty="0"/>
              <a:t>Specified different axis title</a:t>
            </a:r>
          </a:p>
          <a:p>
            <a:pPr algn="ctr"/>
            <a:r>
              <a:rPr lang="en-US" sz="2800" dirty="0"/>
              <a:t>&amp; increment N by 2 (instead of the default 5)</a:t>
            </a:r>
          </a:p>
        </p:txBody>
      </p:sp>
      <p:cxnSp>
        <p:nvCxnSpPr>
          <p:cNvPr id="14" name="Connector: Elbow 13">
            <a:extLst>
              <a:ext uri="{FF2B5EF4-FFF2-40B4-BE49-F238E27FC236}">
                <a16:creationId xmlns:a16="http://schemas.microsoft.com/office/drawing/2014/main" id="{09914DD5-40FA-4B9A-89DB-5B0A50059144}"/>
              </a:ext>
            </a:extLst>
          </p:cNvPr>
          <p:cNvCxnSpPr>
            <a:cxnSpLocks/>
          </p:cNvCxnSpPr>
          <p:nvPr/>
        </p:nvCxnSpPr>
        <p:spPr>
          <a:xfrm rot="10800000" flipV="1">
            <a:off x="9916262" y="5009825"/>
            <a:ext cx="1045029" cy="580246"/>
          </a:xfrm>
          <a:prstGeom prst="bentConnector3">
            <a:avLst>
              <a:gd name="adj1" fmla="val 962"/>
            </a:avLst>
          </a:prstGeom>
          <a:ln w="15875">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DFFD0D2D-7065-4FBE-9909-209050065CFD}"/>
              </a:ext>
            </a:extLst>
          </p:cNvPr>
          <p:cNvSpPr txBox="1"/>
          <p:nvPr/>
        </p:nvSpPr>
        <p:spPr>
          <a:xfrm>
            <a:off x="148069" y="2090256"/>
            <a:ext cx="2127668" cy="1815882"/>
          </a:xfrm>
          <a:prstGeom prst="rect">
            <a:avLst/>
          </a:prstGeom>
          <a:noFill/>
        </p:spPr>
        <p:txBody>
          <a:bodyPr wrap="square" rtlCol="0">
            <a:spAutoFit/>
          </a:bodyPr>
          <a:lstStyle/>
          <a:p>
            <a:pPr algn="ctr"/>
            <a:r>
              <a:rPr lang="en-US" sz="2800" dirty="0"/>
              <a:t>Specified different line color, width &amp; pattern</a:t>
            </a:r>
          </a:p>
        </p:txBody>
      </p:sp>
      <p:cxnSp>
        <p:nvCxnSpPr>
          <p:cNvPr id="22" name="Straight Arrow Connector 21">
            <a:extLst>
              <a:ext uri="{FF2B5EF4-FFF2-40B4-BE49-F238E27FC236}">
                <a16:creationId xmlns:a16="http://schemas.microsoft.com/office/drawing/2014/main" id="{D7AB89FD-71E4-42C1-AEE0-41CDBA895F71}"/>
              </a:ext>
            </a:extLst>
          </p:cNvPr>
          <p:cNvCxnSpPr>
            <a:cxnSpLocks/>
            <a:stCxn id="21" idx="3"/>
          </p:cNvCxnSpPr>
          <p:nvPr/>
        </p:nvCxnSpPr>
        <p:spPr>
          <a:xfrm>
            <a:off x="2275737" y="2998197"/>
            <a:ext cx="1884281" cy="430803"/>
          </a:xfrm>
          <a:prstGeom prst="straightConnector1">
            <a:avLst/>
          </a:prstGeom>
          <a:ln w="15875">
            <a:solidFill>
              <a:srgbClr val="0070C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86681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a:xfrm>
            <a:off x="838200" y="365125"/>
            <a:ext cx="10515600" cy="1325563"/>
          </a:xfrm>
        </p:spPr>
        <p:txBody>
          <a:bodyPr/>
          <a:lstStyle/>
          <a:p>
            <a:r>
              <a:rPr lang="en-US" dirty="0"/>
              <a:t>Notes about PLOTN</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a:xfrm>
            <a:off x="574471" y="1825625"/>
            <a:ext cx="10659585" cy="4667250"/>
          </a:xfrm>
        </p:spPr>
        <p:txBody>
          <a:bodyPr>
            <a:normAutofit/>
          </a:bodyPr>
          <a:lstStyle/>
          <a:p>
            <a:r>
              <a:rPr lang="en-US" dirty="0"/>
              <a:t>The dashed line helps show the heterogeneity of N in the stratum</a:t>
            </a:r>
          </a:p>
          <a:p>
            <a:r>
              <a:rPr lang="en-US" dirty="0"/>
              <a:t>Some clusters with low coverage may not be too alarming if N is very small</a:t>
            </a:r>
          </a:p>
          <a:p>
            <a:r>
              <a:rPr lang="en-US" dirty="0"/>
              <a:t>Consider making the </a:t>
            </a:r>
            <a:r>
              <a:rPr lang="en-US" dirty="0" err="1"/>
              <a:t>opplot</a:t>
            </a:r>
            <a:r>
              <a:rPr lang="en-US" dirty="0"/>
              <a:t> first without the PLOTN option, and then add it if there are clusters with low (or no) coverage</a:t>
            </a:r>
          </a:p>
          <a:p>
            <a:r>
              <a:rPr lang="en-US" dirty="0"/>
              <a:t>The sample size for each cluster can be checked either by the SAVEDATA or PLOTN options</a:t>
            </a:r>
          </a:p>
          <a:p>
            <a:endParaRPr lang="en-US" dirty="0"/>
          </a:p>
        </p:txBody>
      </p:sp>
    </p:spTree>
    <p:extLst>
      <p:ext uri="{BB962C8B-B14F-4D97-AF65-F5344CB8AC3E}">
        <p14:creationId xmlns:p14="http://schemas.microsoft.com/office/powerpoint/2010/main" val="30367105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a:xfrm>
            <a:off x="838200" y="365125"/>
            <a:ext cx="10515600" cy="1325563"/>
          </a:xfrm>
        </p:spPr>
        <p:txBody>
          <a:bodyPr/>
          <a:lstStyle/>
          <a:p>
            <a:r>
              <a:rPr lang="en-US" dirty="0"/>
              <a:t>Organ Pipe Plots are not Pareto Charts</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a:xfrm>
            <a:off x="574472" y="1825625"/>
            <a:ext cx="5814754" cy="4667250"/>
          </a:xfrm>
        </p:spPr>
        <p:txBody>
          <a:bodyPr>
            <a:normAutofit/>
          </a:bodyPr>
          <a:lstStyle/>
          <a:p>
            <a:r>
              <a:rPr lang="en-US" dirty="0"/>
              <a:t>Both graphics sort bars in descending order</a:t>
            </a:r>
          </a:p>
          <a:p>
            <a:r>
              <a:rPr lang="en-US" dirty="0"/>
              <a:t>Pareto charts highlight important factor(s) among a large group of factors (often defects) </a:t>
            </a:r>
          </a:p>
          <a:p>
            <a:r>
              <a:rPr lang="en-US" dirty="0"/>
              <a:t>OP plots look for empty bars &amp; shaded portion of the weighted plot is an estimate of vaccination coverage</a:t>
            </a:r>
          </a:p>
        </p:txBody>
      </p:sp>
      <mc:AlternateContent xmlns:mc="http://schemas.openxmlformats.org/markup-compatibility/2006" xmlns:cx1="http://schemas.microsoft.com/office/drawing/2015/9/8/chartex">
        <mc:Choice Requires="cx1">
          <p:graphicFrame>
            <p:nvGraphicFramePr>
              <p:cNvPr id="5" name="Chart 4">
                <a:extLst>
                  <a:ext uri="{FF2B5EF4-FFF2-40B4-BE49-F238E27FC236}">
                    <a16:creationId xmlns:a16="http://schemas.microsoft.com/office/drawing/2014/main" id="{FC9B502C-B786-4F2A-A872-11DD320F8855}"/>
                  </a:ext>
                </a:extLst>
              </p:cNvPr>
              <p:cNvGraphicFramePr/>
              <p:nvPr>
                <p:extLst>
                  <p:ext uri="{D42A27DB-BD31-4B8C-83A1-F6EECF244321}">
                    <p14:modId xmlns:p14="http://schemas.microsoft.com/office/powerpoint/2010/main" val="4023888022"/>
                  </p:ext>
                </p:extLst>
              </p:nvPr>
            </p:nvGraphicFramePr>
            <p:xfrm>
              <a:off x="7544652" y="1247404"/>
              <a:ext cx="4572000" cy="2743200"/>
            </p:xfrm>
            <a:graphic>
              <a:graphicData uri="http://schemas.microsoft.com/office/drawing/2014/chartex">
                <cx:chart xmlns:cx="http://schemas.microsoft.com/office/drawing/2014/chartex" xmlns:r="http://schemas.openxmlformats.org/officeDocument/2006/relationships" r:id="rId3"/>
              </a:graphicData>
            </a:graphic>
          </p:graphicFrame>
        </mc:Choice>
        <mc:Fallback xmlns="">
          <p:pic>
            <p:nvPicPr>
              <p:cNvPr id="5" name="Chart 4">
                <a:extLst>
                  <a:ext uri="{FF2B5EF4-FFF2-40B4-BE49-F238E27FC236}">
                    <a16:creationId xmlns:a16="http://schemas.microsoft.com/office/drawing/2014/main" id="{FC9B502C-B786-4F2A-A872-11DD320F8855}"/>
                  </a:ext>
                </a:extLst>
              </p:cNvPr>
              <p:cNvPicPr>
                <a:picLocks noGrp="1" noRot="1" noChangeAspect="1" noMove="1" noResize="1" noEditPoints="1" noAdjustHandles="1" noChangeArrowheads="1" noChangeShapeType="1"/>
              </p:cNvPicPr>
              <p:nvPr/>
            </p:nvPicPr>
            <p:blipFill>
              <a:blip r:embed="rId4"/>
              <a:stretch>
                <a:fillRect/>
              </a:stretch>
            </p:blipFill>
            <p:spPr>
              <a:xfrm>
                <a:off x="7544652" y="1247404"/>
                <a:ext cx="4572000" cy="2743200"/>
              </a:xfrm>
              <a:prstGeom prst="rect">
                <a:avLst/>
              </a:prstGeom>
            </p:spPr>
          </p:pic>
        </mc:Fallback>
      </mc:AlternateContent>
      <p:pic>
        <p:nvPicPr>
          <p:cNvPr id="8" name="Picture 7">
            <a:extLst>
              <a:ext uri="{FF2B5EF4-FFF2-40B4-BE49-F238E27FC236}">
                <a16:creationId xmlns:a16="http://schemas.microsoft.com/office/drawing/2014/main" id="{2FA4405F-9EC7-48DC-A6D8-AA854C865F6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42758" y="3987222"/>
            <a:ext cx="3986962" cy="2900515"/>
          </a:xfrm>
          <a:prstGeom prst="rect">
            <a:avLst/>
          </a:prstGeom>
        </p:spPr>
      </p:pic>
    </p:spTree>
    <p:extLst>
      <p:ext uri="{BB962C8B-B14F-4D97-AF65-F5344CB8AC3E}">
        <p14:creationId xmlns:p14="http://schemas.microsoft.com/office/powerpoint/2010/main" val="20340877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Visual Connection to the </a:t>
            </a:r>
            <a:r>
              <a:rPr lang="en-US" dirty="0" err="1"/>
              <a:t>Intracluster</a:t>
            </a:r>
            <a:r>
              <a:rPr lang="en-US" dirty="0"/>
              <a:t> Correlation Coefficient (ICC)</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a:xfrm>
            <a:off x="605638" y="1801875"/>
            <a:ext cx="11459688" cy="4667250"/>
          </a:xfrm>
        </p:spPr>
        <p:txBody>
          <a:bodyPr>
            <a:normAutofit/>
          </a:bodyPr>
          <a:lstStyle/>
          <a:p>
            <a:r>
              <a:rPr lang="en-US" dirty="0"/>
              <a:t>Due to time and budget constraints for household surveys, cluster sampling is usually preferred to simple random sampling</a:t>
            </a:r>
          </a:p>
          <a:p>
            <a:r>
              <a:rPr lang="en-US" dirty="0"/>
              <a:t>ICC is a measure of the correlation of responses within clusters</a:t>
            </a:r>
          </a:p>
          <a:p>
            <a:r>
              <a:rPr lang="en-US" dirty="0"/>
              <a:t>Ranges from [-1,1] but practically ranges from [0,1]</a:t>
            </a:r>
          </a:p>
          <a:p>
            <a:r>
              <a:rPr lang="en-US" dirty="0"/>
              <a:t>Surveyors have no control over the ICC -&gt; it can only be estimated after the data have been collected</a:t>
            </a:r>
          </a:p>
          <a:p>
            <a:r>
              <a:rPr lang="en-US" dirty="0"/>
              <a:t>ICC affects the design effect (DEFF) -&gt; affects sample size calculations -&gt; affects CI widths</a:t>
            </a:r>
          </a:p>
          <a:p>
            <a:r>
              <a:rPr lang="en-US" dirty="0"/>
              <a:t>OP plot bar height variability is a visual representation of the ICC</a:t>
            </a:r>
          </a:p>
          <a:p>
            <a:endParaRPr lang="en-US" dirty="0"/>
          </a:p>
        </p:txBody>
      </p:sp>
    </p:spTree>
    <p:extLst>
      <p:ext uri="{BB962C8B-B14F-4D97-AF65-F5344CB8AC3E}">
        <p14:creationId xmlns:p14="http://schemas.microsoft.com/office/powerpoint/2010/main" val="37376530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878FD56-F70D-4976-A884-409D6A19B9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2598" y="0"/>
            <a:ext cx="9426804" cy="6858000"/>
          </a:xfrm>
          <a:prstGeom prst="rect">
            <a:avLst/>
          </a:prstGeom>
        </p:spPr>
      </p:pic>
    </p:spTree>
    <p:extLst>
      <p:ext uri="{BB962C8B-B14F-4D97-AF65-F5344CB8AC3E}">
        <p14:creationId xmlns:p14="http://schemas.microsoft.com/office/powerpoint/2010/main" val="25858610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Organ Pipe Plot - Background</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a:xfrm>
            <a:off x="838201" y="1825625"/>
            <a:ext cx="7178458" cy="4351338"/>
          </a:xfrm>
        </p:spPr>
        <p:txBody>
          <a:bodyPr>
            <a:normAutofit/>
          </a:bodyPr>
          <a:lstStyle/>
          <a:p>
            <a:r>
              <a:rPr lang="en-US" dirty="0"/>
              <a:t>Name was inspired by pipes like these</a:t>
            </a:r>
          </a:p>
          <a:p>
            <a:r>
              <a:rPr lang="en-US" dirty="0"/>
              <a:t>We developed these plots for vaccination coverage surveys</a:t>
            </a:r>
          </a:p>
          <a:p>
            <a:r>
              <a:rPr lang="en-US" dirty="0"/>
              <a:t>Can be helpful in any type of cluster survey with binary outcomes</a:t>
            </a:r>
          </a:p>
          <a:p>
            <a:r>
              <a:rPr lang="en-US" dirty="0"/>
              <a:t>“OP Plot” for short</a:t>
            </a:r>
          </a:p>
          <a:p>
            <a:pPr marL="0" indent="0">
              <a:buNone/>
            </a:pPr>
            <a:endParaRPr lang="en-US" dirty="0"/>
          </a:p>
        </p:txBody>
      </p:sp>
      <p:pic>
        <p:nvPicPr>
          <p:cNvPr id="5" name="Picture 4">
            <a:extLst>
              <a:ext uri="{FF2B5EF4-FFF2-40B4-BE49-F238E27FC236}">
                <a16:creationId xmlns:a16="http://schemas.microsoft.com/office/drawing/2014/main" id="{A15537DD-7146-4B64-A7FD-BD58B97733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38160" y="727787"/>
            <a:ext cx="3834086" cy="5358724"/>
          </a:xfrm>
          <a:prstGeom prst="rect">
            <a:avLst/>
          </a:prstGeom>
        </p:spPr>
      </p:pic>
    </p:spTree>
    <p:extLst>
      <p:ext uri="{BB962C8B-B14F-4D97-AF65-F5344CB8AC3E}">
        <p14:creationId xmlns:p14="http://schemas.microsoft.com/office/powerpoint/2010/main" val="9726718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C3DC4B11-4AFB-4027-90C7-35B7F1AD2D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4931" y="1883664"/>
            <a:ext cx="6837575" cy="4974336"/>
          </a:xfrm>
          <a:prstGeom prst="rect">
            <a:avLst/>
          </a:prstGeom>
        </p:spPr>
      </p:pic>
      <p:sp>
        <p:nvSpPr>
          <p:cNvPr id="2" name="Title 1">
            <a:extLst>
              <a:ext uri="{FF2B5EF4-FFF2-40B4-BE49-F238E27FC236}">
                <a16:creationId xmlns:a16="http://schemas.microsoft.com/office/drawing/2014/main" id="{52FE403C-B75F-487C-A00F-BE144EAFB999}"/>
              </a:ext>
            </a:extLst>
          </p:cNvPr>
          <p:cNvSpPr>
            <a:spLocks noGrp="1"/>
          </p:cNvSpPr>
          <p:nvPr>
            <p:ph type="title"/>
          </p:nvPr>
        </p:nvSpPr>
        <p:spPr>
          <a:xfrm>
            <a:off x="174171" y="164979"/>
            <a:ext cx="10515600" cy="1325563"/>
          </a:xfrm>
        </p:spPr>
        <p:txBody>
          <a:bodyPr/>
          <a:lstStyle/>
          <a:p>
            <a:r>
              <a:rPr lang="en-US" dirty="0"/>
              <a:t>Visual Connection to the ICC</a:t>
            </a:r>
          </a:p>
        </p:txBody>
      </p:sp>
      <p:sp>
        <p:nvSpPr>
          <p:cNvPr id="19" name="TextBox 18">
            <a:extLst>
              <a:ext uri="{FF2B5EF4-FFF2-40B4-BE49-F238E27FC236}">
                <a16:creationId xmlns:a16="http://schemas.microsoft.com/office/drawing/2014/main" id="{29806143-BC36-4D10-870F-C4CFB92E5FE7}"/>
              </a:ext>
            </a:extLst>
          </p:cNvPr>
          <p:cNvSpPr txBox="1"/>
          <p:nvPr/>
        </p:nvSpPr>
        <p:spPr>
          <a:xfrm>
            <a:off x="6095999" y="1342692"/>
            <a:ext cx="5921830" cy="523220"/>
          </a:xfrm>
          <a:prstGeom prst="rect">
            <a:avLst/>
          </a:prstGeom>
          <a:noFill/>
        </p:spPr>
        <p:txBody>
          <a:bodyPr wrap="square" rtlCol="0">
            <a:spAutoFit/>
          </a:bodyPr>
          <a:lstStyle/>
          <a:p>
            <a:r>
              <a:rPr lang="en-US" sz="2800" dirty="0"/>
              <a:t>  </a:t>
            </a:r>
            <a:r>
              <a:rPr lang="en-US" sz="2800" u="sng" dirty="0">
                <a:solidFill>
                  <a:schemeClr val="accent6">
                    <a:lumMod val="50000"/>
                  </a:schemeClr>
                </a:solidFill>
              </a:rPr>
              <a:t>N</a:t>
            </a:r>
            <a:r>
              <a:rPr lang="en-US" sz="2800" dirty="0">
                <a:solidFill>
                  <a:schemeClr val="accent6">
                    <a:lumMod val="50000"/>
                  </a:schemeClr>
                </a:solidFill>
              </a:rPr>
              <a:t>	</a:t>
            </a:r>
            <a:r>
              <a:rPr lang="en-US" sz="2800" u="sng" dirty="0">
                <a:solidFill>
                  <a:schemeClr val="accent6">
                    <a:lumMod val="50000"/>
                  </a:schemeClr>
                </a:solidFill>
              </a:rPr>
              <a:t>ESS</a:t>
            </a:r>
            <a:r>
              <a:rPr lang="en-US" sz="2800" dirty="0">
                <a:solidFill>
                  <a:schemeClr val="accent6">
                    <a:lumMod val="50000"/>
                  </a:schemeClr>
                </a:solidFill>
              </a:rPr>
              <a:t>	</a:t>
            </a:r>
            <a:r>
              <a:rPr lang="en-US" sz="2800" u="sng" dirty="0">
                <a:solidFill>
                  <a:schemeClr val="accent6">
                    <a:lumMod val="50000"/>
                  </a:schemeClr>
                </a:solidFill>
              </a:rPr>
              <a:t>DEFF</a:t>
            </a:r>
            <a:r>
              <a:rPr lang="en-US" sz="2800" dirty="0">
                <a:solidFill>
                  <a:schemeClr val="accent6">
                    <a:lumMod val="50000"/>
                  </a:schemeClr>
                </a:solidFill>
              </a:rPr>
              <a:t>	   </a:t>
            </a:r>
            <a:r>
              <a:rPr lang="en-US" sz="2800" u="sng" dirty="0">
                <a:solidFill>
                  <a:schemeClr val="accent6">
                    <a:lumMod val="50000"/>
                  </a:schemeClr>
                </a:solidFill>
              </a:rPr>
              <a:t>ICC</a:t>
            </a:r>
            <a:r>
              <a:rPr lang="en-US" sz="2800" dirty="0">
                <a:solidFill>
                  <a:schemeClr val="accent6">
                    <a:lumMod val="50000"/>
                  </a:schemeClr>
                </a:solidFill>
              </a:rPr>
              <a:t>	   </a:t>
            </a:r>
            <a:r>
              <a:rPr lang="en-US" sz="2800" u="sng" dirty="0">
                <a:solidFill>
                  <a:schemeClr val="accent6">
                    <a:lumMod val="50000"/>
                  </a:schemeClr>
                </a:solidFill>
              </a:rPr>
              <a:t>CI half width</a:t>
            </a:r>
          </a:p>
        </p:txBody>
      </p:sp>
      <p:grpSp>
        <p:nvGrpSpPr>
          <p:cNvPr id="24" name="Group 23">
            <a:extLst>
              <a:ext uri="{FF2B5EF4-FFF2-40B4-BE49-F238E27FC236}">
                <a16:creationId xmlns:a16="http://schemas.microsoft.com/office/drawing/2014/main" id="{A3930C5A-8FB4-4D93-89BA-69EB85FF8B8A}"/>
              </a:ext>
            </a:extLst>
          </p:cNvPr>
          <p:cNvGrpSpPr/>
          <p:nvPr/>
        </p:nvGrpSpPr>
        <p:grpSpPr>
          <a:xfrm>
            <a:off x="874177" y="1731328"/>
            <a:ext cx="1256909" cy="4379444"/>
            <a:chOff x="874177" y="1731328"/>
            <a:chExt cx="1256909" cy="4379444"/>
          </a:xfrm>
        </p:grpSpPr>
        <p:pic>
          <p:nvPicPr>
            <p:cNvPr id="4" name="Picture 3">
              <a:extLst>
                <a:ext uri="{FF2B5EF4-FFF2-40B4-BE49-F238E27FC236}">
                  <a16:creationId xmlns:a16="http://schemas.microsoft.com/office/drawing/2014/main" id="{DF9A458E-04E6-4EDD-BD9F-0C8B901F5A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4179" y="1731328"/>
              <a:ext cx="1256907" cy="914400"/>
            </a:xfrm>
            <a:prstGeom prst="rect">
              <a:avLst/>
            </a:prstGeom>
          </p:spPr>
        </p:pic>
        <p:pic>
          <p:nvPicPr>
            <p:cNvPr id="6" name="Picture 5">
              <a:extLst>
                <a:ext uri="{FF2B5EF4-FFF2-40B4-BE49-F238E27FC236}">
                  <a16:creationId xmlns:a16="http://schemas.microsoft.com/office/drawing/2014/main" id="{2A9947EF-4BB5-4955-A018-65F2327E709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4177" y="5196372"/>
              <a:ext cx="1256907" cy="914400"/>
            </a:xfrm>
            <a:prstGeom prst="rect">
              <a:avLst/>
            </a:prstGeom>
          </p:spPr>
        </p:pic>
        <p:pic>
          <p:nvPicPr>
            <p:cNvPr id="8" name="Picture 7">
              <a:extLst>
                <a:ext uri="{FF2B5EF4-FFF2-40B4-BE49-F238E27FC236}">
                  <a16:creationId xmlns:a16="http://schemas.microsoft.com/office/drawing/2014/main" id="{14049CA9-FF4B-4581-A7C3-AF2F2686464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74177" y="2873277"/>
              <a:ext cx="1256907" cy="914400"/>
            </a:xfrm>
            <a:prstGeom prst="rect">
              <a:avLst/>
            </a:prstGeom>
          </p:spPr>
        </p:pic>
        <p:pic>
          <p:nvPicPr>
            <p:cNvPr id="10" name="Picture 9">
              <a:extLst>
                <a:ext uri="{FF2B5EF4-FFF2-40B4-BE49-F238E27FC236}">
                  <a16:creationId xmlns:a16="http://schemas.microsoft.com/office/drawing/2014/main" id="{35FA0A78-48FC-4C0C-896D-0BDF11FD4FE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74177" y="4041186"/>
              <a:ext cx="1256907" cy="914400"/>
            </a:xfrm>
            <a:prstGeom prst="rect">
              <a:avLst/>
            </a:prstGeom>
          </p:spPr>
        </p:pic>
      </p:grpSp>
      <p:sp>
        <p:nvSpPr>
          <p:cNvPr id="26" name="TextBox 25">
            <a:extLst>
              <a:ext uri="{FF2B5EF4-FFF2-40B4-BE49-F238E27FC236}">
                <a16:creationId xmlns:a16="http://schemas.microsoft.com/office/drawing/2014/main" id="{A262B30A-53C7-4F71-9170-877F6A6EC3B3}"/>
              </a:ext>
            </a:extLst>
          </p:cNvPr>
          <p:cNvSpPr txBox="1"/>
          <p:nvPr/>
        </p:nvSpPr>
        <p:spPr>
          <a:xfrm>
            <a:off x="7329521" y="11738"/>
            <a:ext cx="4937682" cy="1200329"/>
          </a:xfrm>
          <a:prstGeom prst="rect">
            <a:avLst/>
          </a:prstGeom>
          <a:noFill/>
        </p:spPr>
        <p:txBody>
          <a:bodyPr wrap="square" rtlCol="0">
            <a:spAutoFit/>
          </a:bodyPr>
          <a:lstStyle/>
          <a:p>
            <a:r>
              <a:rPr lang="en-US" dirty="0">
                <a:solidFill>
                  <a:schemeClr val="accent1">
                    <a:lumMod val="75000"/>
                  </a:schemeClr>
                </a:solidFill>
              </a:rPr>
              <a:t>ESS = Effective Sample Size = N / DEFF</a:t>
            </a:r>
          </a:p>
          <a:p>
            <a:r>
              <a:rPr lang="en-US" dirty="0">
                <a:solidFill>
                  <a:schemeClr val="accent1">
                    <a:lumMod val="75000"/>
                  </a:schemeClr>
                </a:solidFill>
              </a:rPr>
              <a:t>DEFF = Design Effect ≈ [1+ (m-1)*ICC] </a:t>
            </a:r>
          </a:p>
          <a:p>
            <a:r>
              <a:rPr lang="en-US" dirty="0">
                <a:solidFill>
                  <a:schemeClr val="accent1">
                    <a:lumMod val="75000"/>
                  </a:schemeClr>
                </a:solidFill>
              </a:rPr>
              <a:t>   where m is the avg # of respondents per cluster^ </a:t>
            </a:r>
          </a:p>
          <a:p>
            <a:r>
              <a:rPr lang="en-US" dirty="0">
                <a:solidFill>
                  <a:schemeClr val="accent1">
                    <a:lumMod val="75000"/>
                  </a:schemeClr>
                </a:solidFill>
              </a:rPr>
              <a:t>ICC = </a:t>
            </a:r>
            <a:r>
              <a:rPr lang="en-US" dirty="0" err="1">
                <a:solidFill>
                  <a:schemeClr val="accent1">
                    <a:lumMod val="75000"/>
                  </a:schemeClr>
                </a:solidFill>
              </a:rPr>
              <a:t>Intracluster</a:t>
            </a:r>
            <a:r>
              <a:rPr lang="en-US" dirty="0">
                <a:solidFill>
                  <a:schemeClr val="accent1">
                    <a:lumMod val="75000"/>
                  </a:schemeClr>
                </a:solidFill>
              </a:rPr>
              <a:t> Correlation Coefficient</a:t>
            </a:r>
          </a:p>
        </p:txBody>
      </p:sp>
      <p:cxnSp>
        <p:nvCxnSpPr>
          <p:cNvPr id="32" name="Straight Connector 31">
            <a:extLst>
              <a:ext uri="{FF2B5EF4-FFF2-40B4-BE49-F238E27FC236}">
                <a16:creationId xmlns:a16="http://schemas.microsoft.com/office/drawing/2014/main" id="{E50875BD-D804-4FEC-951C-2BCF21DA5043}"/>
              </a:ext>
            </a:extLst>
          </p:cNvPr>
          <p:cNvCxnSpPr>
            <a:cxnSpLocks/>
          </p:cNvCxnSpPr>
          <p:nvPr/>
        </p:nvCxnSpPr>
        <p:spPr>
          <a:xfrm flipH="1">
            <a:off x="3936297" y="1623387"/>
            <a:ext cx="1" cy="471645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846B8AB6-F2C9-468A-A5D7-2FE8DCFB5598}"/>
              </a:ext>
            </a:extLst>
          </p:cNvPr>
          <p:cNvSpPr txBox="1"/>
          <p:nvPr/>
        </p:nvSpPr>
        <p:spPr>
          <a:xfrm>
            <a:off x="6174714" y="1880689"/>
            <a:ext cx="5522012" cy="461665"/>
          </a:xfrm>
          <a:prstGeom prst="rect">
            <a:avLst/>
          </a:prstGeom>
          <a:noFill/>
        </p:spPr>
        <p:txBody>
          <a:bodyPr wrap="square" rtlCol="0">
            <a:spAutoFit/>
          </a:bodyPr>
          <a:lstStyle/>
          <a:p>
            <a:r>
              <a:rPr lang="en-US" sz="2400" dirty="0">
                <a:highlight>
                  <a:srgbClr val="C0C0C0"/>
                </a:highlight>
              </a:rPr>
              <a:t>256	256	   1	     0	          6.1%</a:t>
            </a:r>
          </a:p>
        </p:txBody>
      </p:sp>
      <p:sp>
        <p:nvSpPr>
          <p:cNvPr id="36" name="TextBox 35">
            <a:extLst>
              <a:ext uri="{FF2B5EF4-FFF2-40B4-BE49-F238E27FC236}">
                <a16:creationId xmlns:a16="http://schemas.microsoft.com/office/drawing/2014/main" id="{8F6A8791-D771-4DCE-85CF-6C4FC352FAC7}"/>
              </a:ext>
            </a:extLst>
          </p:cNvPr>
          <p:cNvSpPr txBox="1"/>
          <p:nvPr/>
        </p:nvSpPr>
        <p:spPr>
          <a:xfrm>
            <a:off x="6174714" y="3019485"/>
            <a:ext cx="5522012" cy="461665"/>
          </a:xfrm>
          <a:prstGeom prst="rect">
            <a:avLst/>
          </a:prstGeom>
          <a:noFill/>
        </p:spPr>
        <p:txBody>
          <a:bodyPr wrap="square" rtlCol="0">
            <a:spAutoFit/>
          </a:bodyPr>
          <a:lstStyle/>
          <a:p>
            <a:r>
              <a:rPr lang="en-US" sz="2400" dirty="0">
                <a:highlight>
                  <a:srgbClr val="C0C0C0"/>
                </a:highlight>
              </a:rPr>
              <a:t>256	 55	 4.68	   0.241	         13.2%</a:t>
            </a:r>
          </a:p>
        </p:txBody>
      </p:sp>
      <p:sp>
        <p:nvSpPr>
          <p:cNvPr id="37" name="TextBox 36">
            <a:extLst>
              <a:ext uri="{FF2B5EF4-FFF2-40B4-BE49-F238E27FC236}">
                <a16:creationId xmlns:a16="http://schemas.microsoft.com/office/drawing/2014/main" id="{20E51811-E089-441D-85E4-9780220BB1E2}"/>
              </a:ext>
            </a:extLst>
          </p:cNvPr>
          <p:cNvSpPr txBox="1"/>
          <p:nvPr/>
        </p:nvSpPr>
        <p:spPr>
          <a:xfrm>
            <a:off x="6167250" y="4240549"/>
            <a:ext cx="5522012" cy="461665"/>
          </a:xfrm>
          <a:prstGeom prst="rect">
            <a:avLst/>
          </a:prstGeom>
          <a:noFill/>
        </p:spPr>
        <p:txBody>
          <a:bodyPr wrap="square" rtlCol="0">
            <a:spAutoFit/>
          </a:bodyPr>
          <a:lstStyle/>
          <a:p>
            <a:r>
              <a:rPr lang="en-US" sz="2400" dirty="0">
                <a:highlight>
                  <a:srgbClr val="C0C0C0"/>
                </a:highlight>
              </a:rPr>
              <a:t>256	 25	10.26	   0.593	         19.6%</a:t>
            </a:r>
          </a:p>
        </p:txBody>
      </p:sp>
      <p:sp>
        <p:nvSpPr>
          <p:cNvPr id="38" name="TextBox 37">
            <a:extLst>
              <a:ext uri="{FF2B5EF4-FFF2-40B4-BE49-F238E27FC236}">
                <a16:creationId xmlns:a16="http://schemas.microsoft.com/office/drawing/2014/main" id="{A13052ED-1216-466F-8A1F-684E4A607E54}"/>
              </a:ext>
            </a:extLst>
          </p:cNvPr>
          <p:cNvSpPr txBox="1"/>
          <p:nvPr/>
        </p:nvSpPr>
        <p:spPr>
          <a:xfrm>
            <a:off x="6241623" y="5386934"/>
            <a:ext cx="5522012" cy="461665"/>
          </a:xfrm>
          <a:prstGeom prst="rect">
            <a:avLst/>
          </a:prstGeom>
          <a:noFill/>
        </p:spPr>
        <p:txBody>
          <a:bodyPr wrap="square" rtlCol="0">
            <a:spAutoFit/>
          </a:bodyPr>
          <a:lstStyle/>
          <a:p>
            <a:r>
              <a:rPr lang="en-US" sz="2400" dirty="0">
                <a:highlight>
                  <a:srgbClr val="C0C0C0"/>
                </a:highlight>
              </a:rPr>
              <a:t>256	16	  16	     1	        24.5%</a:t>
            </a:r>
          </a:p>
        </p:txBody>
      </p:sp>
      <p:sp>
        <p:nvSpPr>
          <p:cNvPr id="40" name="TextBox 39">
            <a:extLst>
              <a:ext uri="{FF2B5EF4-FFF2-40B4-BE49-F238E27FC236}">
                <a16:creationId xmlns:a16="http://schemas.microsoft.com/office/drawing/2014/main" id="{CC39E3E4-0540-4421-8A1F-7C0E794EE48C}"/>
              </a:ext>
            </a:extLst>
          </p:cNvPr>
          <p:cNvSpPr txBox="1"/>
          <p:nvPr/>
        </p:nvSpPr>
        <p:spPr>
          <a:xfrm>
            <a:off x="7944592" y="6199931"/>
            <a:ext cx="4255304" cy="646331"/>
          </a:xfrm>
          <a:prstGeom prst="rect">
            <a:avLst/>
          </a:prstGeom>
          <a:noFill/>
        </p:spPr>
        <p:txBody>
          <a:bodyPr wrap="square" rtlCol="0">
            <a:spAutoFit/>
          </a:bodyPr>
          <a:lstStyle/>
          <a:p>
            <a:r>
              <a:rPr lang="en-US" dirty="0"/>
              <a:t>^The avg # of respondents per cluster was m=16 for each stratum</a:t>
            </a:r>
          </a:p>
        </p:txBody>
      </p:sp>
    </p:spTree>
    <p:extLst>
      <p:ext uri="{BB962C8B-B14F-4D97-AF65-F5344CB8AC3E}">
        <p14:creationId xmlns:p14="http://schemas.microsoft.com/office/powerpoint/2010/main" val="30147667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468F9-FB52-4A90-9B03-4D723980F7A4}"/>
              </a:ext>
            </a:extLst>
          </p:cNvPr>
          <p:cNvSpPr>
            <a:spLocks noGrp="1"/>
          </p:cNvSpPr>
          <p:nvPr>
            <p:ph type="title"/>
          </p:nvPr>
        </p:nvSpPr>
        <p:spPr/>
        <p:txBody>
          <a:bodyPr/>
          <a:lstStyle/>
          <a:p>
            <a:r>
              <a:rPr lang="en-US" dirty="0"/>
              <a:t>Visual Connection to the ICC Takeaways</a:t>
            </a:r>
          </a:p>
        </p:txBody>
      </p:sp>
      <p:sp>
        <p:nvSpPr>
          <p:cNvPr id="3" name="Content Placeholder 2">
            <a:extLst>
              <a:ext uri="{FF2B5EF4-FFF2-40B4-BE49-F238E27FC236}">
                <a16:creationId xmlns:a16="http://schemas.microsoft.com/office/drawing/2014/main" id="{0274717C-F479-427C-BC43-D5A72C889CDA}"/>
              </a:ext>
            </a:extLst>
          </p:cNvPr>
          <p:cNvSpPr>
            <a:spLocks noGrp="1"/>
          </p:cNvSpPr>
          <p:nvPr>
            <p:ph idx="1"/>
          </p:nvPr>
        </p:nvSpPr>
        <p:spPr/>
        <p:txBody>
          <a:bodyPr>
            <a:normAutofit/>
          </a:bodyPr>
          <a:lstStyle/>
          <a:p>
            <a:r>
              <a:rPr lang="en-US" dirty="0"/>
              <a:t>Estimate the ICC with care because it impacts the CI width</a:t>
            </a:r>
          </a:p>
          <a:p>
            <a:pPr marL="0" indent="0">
              <a:buNone/>
            </a:pPr>
            <a:endParaRPr lang="en-US" dirty="0"/>
          </a:p>
          <a:p>
            <a:pPr>
              <a:lnSpc>
                <a:spcPct val="100000"/>
              </a:lnSpc>
              <a:spcBef>
                <a:spcPts val="0"/>
              </a:spcBef>
              <a:defRPr/>
            </a:pPr>
            <a:r>
              <a:rPr lang="en-US" dirty="0"/>
              <a:t>OP plot bar height variability is a visual representation of the ICC that can help you picture the correlation in that stratum</a:t>
            </a:r>
          </a:p>
          <a:p>
            <a:pPr>
              <a:lnSpc>
                <a:spcPct val="100000"/>
              </a:lnSpc>
              <a:spcBef>
                <a:spcPts val="0"/>
              </a:spcBef>
              <a:defRPr/>
            </a:pPr>
            <a:endParaRPr lang="en-US" dirty="0"/>
          </a:p>
          <a:p>
            <a:r>
              <a:rPr lang="en-US" dirty="0"/>
              <a:t>Pay it forward…</a:t>
            </a:r>
          </a:p>
        </p:txBody>
      </p:sp>
    </p:spTree>
    <p:extLst>
      <p:ext uri="{BB962C8B-B14F-4D97-AF65-F5344CB8AC3E}">
        <p14:creationId xmlns:p14="http://schemas.microsoft.com/office/powerpoint/2010/main" val="22722114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C57B8-BDAF-4D2E-B0C1-C580EA4B22F7}"/>
              </a:ext>
            </a:extLst>
          </p:cNvPr>
          <p:cNvSpPr>
            <a:spLocks noGrp="1"/>
          </p:cNvSpPr>
          <p:nvPr>
            <p:ph type="title"/>
          </p:nvPr>
        </p:nvSpPr>
        <p:spPr/>
        <p:txBody>
          <a:bodyPr/>
          <a:lstStyle/>
          <a:p>
            <a:r>
              <a:rPr lang="en-US" dirty="0"/>
              <a:t>Organ Pipe Plots – Real World Use</a:t>
            </a:r>
          </a:p>
        </p:txBody>
      </p:sp>
      <p:sp>
        <p:nvSpPr>
          <p:cNvPr id="3" name="Content Placeholder 2">
            <a:extLst>
              <a:ext uri="{FF2B5EF4-FFF2-40B4-BE49-F238E27FC236}">
                <a16:creationId xmlns:a16="http://schemas.microsoft.com/office/drawing/2014/main" id="{9BFB2480-2C66-4DB6-BAEF-EDD02E01ED23}"/>
              </a:ext>
            </a:extLst>
          </p:cNvPr>
          <p:cNvSpPr>
            <a:spLocks noGrp="1"/>
          </p:cNvSpPr>
          <p:nvPr>
            <p:ph idx="1"/>
          </p:nvPr>
        </p:nvSpPr>
        <p:spPr/>
        <p:txBody>
          <a:bodyPr>
            <a:normAutofit/>
          </a:bodyPr>
          <a:lstStyle/>
          <a:p>
            <a:r>
              <a:rPr lang="en-US" dirty="0"/>
              <a:t>2018 WHO Vaccination Coverage Cluster Surveys Reference </a:t>
            </a:r>
            <a:r>
              <a:rPr lang="en-US" dirty="0">
                <a:hlinkClick r:id="rId3"/>
              </a:rPr>
              <a:t>Manual</a:t>
            </a:r>
            <a:endParaRPr lang="en-US" dirty="0"/>
          </a:p>
          <a:p>
            <a:r>
              <a:rPr lang="en-US" dirty="0"/>
              <a:t>WHO has developed a freely available Stata package named </a:t>
            </a:r>
            <a:r>
              <a:rPr lang="en-US" dirty="0">
                <a:hlinkClick r:id="rId4"/>
              </a:rPr>
              <a:t>Vaccination Coverage Quality Indicators</a:t>
            </a:r>
            <a:r>
              <a:rPr lang="en-US" dirty="0"/>
              <a:t> (VCQI) </a:t>
            </a:r>
          </a:p>
          <a:p>
            <a:r>
              <a:rPr lang="en-US" dirty="0"/>
              <a:t>Kenya Measles-Rubella Vaccination Campaign 2016 </a:t>
            </a:r>
            <a:br>
              <a:rPr lang="en-US" dirty="0"/>
            </a:br>
            <a:r>
              <a:rPr lang="en-US" dirty="0"/>
              <a:t>(</a:t>
            </a:r>
            <a:r>
              <a:rPr lang="en-US" dirty="0">
                <a:hlinkClick r:id="rId5"/>
              </a:rPr>
              <a:t>paper</a:t>
            </a:r>
            <a:r>
              <a:rPr lang="en-US" dirty="0"/>
              <a:t> published June 2018)</a:t>
            </a:r>
          </a:p>
          <a:p>
            <a:r>
              <a:rPr lang="en-US" dirty="0"/>
              <a:t>Jharkhand, India Measles Vaccination Campaign 2012 </a:t>
            </a:r>
            <a:br>
              <a:rPr lang="en-US" dirty="0"/>
            </a:br>
            <a:r>
              <a:rPr lang="en-US" dirty="0"/>
              <a:t>(</a:t>
            </a:r>
            <a:r>
              <a:rPr lang="en-US" dirty="0">
                <a:hlinkClick r:id="rId6"/>
              </a:rPr>
              <a:t>paper</a:t>
            </a:r>
            <a:r>
              <a:rPr lang="en-US" dirty="0"/>
              <a:t> published May 2015)</a:t>
            </a:r>
          </a:p>
          <a:p>
            <a:endParaRPr lang="en-US" dirty="0"/>
          </a:p>
          <a:p>
            <a:pPr marL="0" indent="0">
              <a:buNone/>
            </a:pPr>
            <a:endParaRPr lang="en-US" dirty="0"/>
          </a:p>
        </p:txBody>
      </p:sp>
    </p:spTree>
    <p:extLst>
      <p:ext uri="{BB962C8B-B14F-4D97-AF65-F5344CB8AC3E}">
        <p14:creationId xmlns:p14="http://schemas.microsoft.com/office/powerpoint/2010/main" val="41005931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F47DC-E888-44D9-B574-81CAC47DC681}"/>
              </a:ext>
            </a:extLst>
          </p:cNvPr>
          <p:cNvSpPr>
            <a:spLocks noGrp="1"/>
          </p:cNvSpPr>
          <p:nvPr>
            <p:ph type="title"/>
          </p:nvPr>
        </p:nvSpPr>
        <p:spPr/>
        <p:txBody>
          <a:bodyPr/>
          <a:lstStyle/>
          <a:p>
            <a:r>
              <a:rPr lang="en-US" dirty="0"/>
              <a:t>Where Do I Find It?</a:t>
            </a:r>
          </a:p>
        </p:txBody>
      </p:sp>
      <p:sp>
        <p:nvSpPr>
          <p:cNvPr id="3" name="Content Placeholder 2">
            <a:extLst>
              <a:ext uri="{FF2B5EF4-FFF2-40B4-BE49-F238E27FC236}">
                <a16:creationId xmlns:a16="http://schemas.microsoft.com/office/drawing/2014/main" id="{B21ABE01-D16D-4F88-B436-65162EBDF01C}"/>
              </a:ext>
            </a:extLst>
          </p:cNvPr>
          <p:cNvSpPr>
            <a:spLocks noGrp="1"/>
          </p:cNvSpPr>
          <p:nvPr>
            <p:ph idx="1"/>
          </p:nvPr>
        </p:nvSpPr>
        <p:spPr/>
        <p:txBody>
          <a:bodyPr/>
          <a:lstStyle/>
          <a:p>
            <a:r>
              <a:rPr lang="en-US" dirty="0"/>
              <a:t>Today</a:t>
            </a:r>
            <a:r>
              <a:rPr lang="en-US"/>
              <a:t>: Link to </a:t>
            </a:r>
            <a:r>
              <a:rPr lang="en-US" dirty="0"/>
              <a:t>our GitHub </a:t>
            </a:r>
            <a:r>
              <a:rPr lang="en-US"/>
              <a:t>page here: </a:t>
            </a:r>
            <a:r>
              <a:rPr lang="en-US" dirty="0">
                <a:hlinkClick r:id="rId2"/>
              </a:rPr>
              <a:t>www.biostatglobal.com</a:t>
            </a:r>
            <a:endParaRPr lang="en-US" dirty="0"/>
          </a:p>
          <a:p>
            <a:r>
              <a:rPr lang="en-US" dirty="0"/>
              <a:t>Soon: Find it on SSC</a:t>
            </a:r>
          </a:p>
        </p:txBody>
      </p:sp>
      <p:sp>
        <p:nvSpPr>
          <p:cNvPr id="4" name="Slide Number Placeholder 3">
            <a:extLst>
              <a:ext uri="{FF2B5EF4-FFF2-40B4-BE49-F238E27FC236}">
                <a16:creationId xmlns:a16="http://schemas.microsoft.com/office/drawing/2014/main" id="{BFABAA39-5857-4B40-A63D-D5CB4E01F4A7}"/>
              </a:ext>
            </a:extLst>
          </p:cNvPr>
          <p:cNvSpPr>
            <a:spLocks noGrp="1"/>
          </p:cNvSpPr>
          <p:nvPr>
            <p:ph type="sldNum" sz="quarter" idx="12"/>
          </p:nvPr>
        </p:nvSpPr>
        <p:spPr/>
        <p:txBody>
          <a:bodyPr/>
          <a:lstStyle/>
          <a:p>
            <a:fld id="{AC814964-5ED8-43FF-BAAA-81A93BE85397}" type="slidenum">
              <a:rPr lang="en-US" smtClean="0"/>
              <a:t>33</a:t>
            </a:fld>
            <a:endParaRPr lang="en-US"/>
          </a:p>
        </p:txBody>
      </p:sp>
    </p:spTree>
    <p:extLst>
      <p:ext uri="{BB962C8B-B14F-4D97-AF65-F5344CB8AC3E}">
        <p14:creationId xmlns:p14="http://schemas.microsoft.com/office/powerpoint/2010/main" val="38975111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a:xfrm>
            <a:off x="838200" y="1253331"/>
            <a:ext cx="10515600" cy="4351338"/>
          </a:xfrm>
        </p:spPr>
        <p:txBody>
          <a:bodyPr>
            <a:normAutofit/>
          </a:bodyPr>
          <a:lstStyle/>
          <a:p>
            <a:pPr marL="0" indent="0" algn="ctr">
              <a:buNone/>
            </a:pPr>
            <a:r>
              <a:rPr lang="en-US" dirty="0"/>
              <a:t>Questions?</a:t>
            </a:r>
          </a:p>
          <a:p>
            <a:pPr marL="0" indent="0" algn="ctr">
              <a:buNone/>
            </a:pPr>
            <a:r>
              <a:rPr lang="en-US" dirty="0">
                <a:hlinkClick r:id="rId2"/>
              </a:rPr>
              <a:t>Dale.Rhoda@biostatglobal.com</a:t>
            </a:r>
            <a:endParaRPr lang="en-US" dirty="0"/>
          </a:p>
          <a:p>
            <a:pPr marL="0" indent="0" algn="ctr">
              <a:buNone/>
            </a:pPr>
            <a:r>
              <a:rPr lang="en-US" dirty="0">
                <a:hlinkClick r:id="rId3"/>
              </a:rPr>
              <a:t>Mary.Prier@biostatglobal.com</a:t>
            </a:r>
            <a:endParaRPr lang="en-US" dirty="0"/>
          </a:p>
          <a:p>
            <a:pPr marL="0" indent="0" algn="ctr">
              <a:buNone/>
            </a:pPr>
            <a:endParaRPr lang="en-US" dirty="0"/>
          </a:p>
          <a:p>
            <a:pPr marL="0" indent="0" algn="ctr">
              <a:buNone/>
            </a:pPr>
            <a:r>
              <a:rPr lang="en-US" dirty="0"/>
              <a:t>Link to GitHub:</a:t>
            </a:r>
          </a:p>
          <a:p>
            <a:pPr marL="0" indent="0" algn="ctr">
              <a:buNone/>
            </a:pPr>
            <a:r>
              <a:rPr lang="en-US" dirty="0">
                <a:hlinkClick r:id="rId4"/>
              </a:rPr>
              <a:t>www.biostatglobal.com</a:t>
            </a:r>
            <a:r>
              <a:rPr lang="en-US" dirty="0"/>
              <a:t> </a:t>
            </a:r>
          </a:p>
          <a:p>
            <a:pPr marL="0" indent="0" algn="ctr">
              <a:buNone/>
            </a:pPr>
            <a:endParaRPr lang="en-US" dirty="0"/>
          </a:p>
          <a:p>
            <a:endParaRPr lang="en-US" dirty="0"/>
          </a:p>
        </p:txBody>
      </p:sp>
      <p:pic>
        <p:nvPicPr>
          <p:cNvPr id="4" name="Picture 3">
            <a:extLst>
              <a:ext uri="{FF2B5EF4-FFF2-40B4-BE49-F238E27FC236}">
                <a16:creationId xmlns:a16="http://schemas.microsoft.com/office/drawing/2014/main" id="{D77509C4-1B9A-494F-B6BF-0DE96D9D1FC1}"/>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518073" y="5469435"/>
            <a:ext cx="3002571" cy="843099"/>
          </a:xfrm>
          <a:prstGeom prst="rect">
            <a:avLst/>
          </a:prstGeom>
        </p:spPr>
      </p:pic>
    </p:spTree>
    <p:extLst>
      <p:ext uri="{BB962C8B-B14F-4D97-AF65-F5344CB8AC3E}">
        <p14:creationId xmlns:p14="http://schemas.microsoft.com/office/powerpoint/2010/main" val="1047668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E5FBA-A5E1-4FB0-9F55-B7D6892E68DA}"/>
              </a:ext>
            </a:extLst>
          </p:cNvPr>
          <p:cNvSpPr>
            <a:spLocks noGrp="1"/>
          </p:cNvSpPr>
          <p:nvPr>
            <p:ph type="title"/>
          </p:nvPr>
        </p:nvSpPr>
        <p:spPr/>
        <p:txBody>
          <a:bodyPr/>
          <a:lstStyle/>
          <a:p>
            <a:r>
              <a:rPr lang="en-US" dirty="0"/>
              <a:t>Back-up slides…</a:t>
            </a:r>
          </a:p>
        </p:txBody>
      </p:sp>
      <p:sp>
        <p:nvSpPr>
          <p:cNvPr id="3" name="Text Placeholder 2">
            <a:extLst>
              <a:ext uri="{FF2B5EF4-FFF2-40B4-BE49-F238E27FC236}">
                <a16:creationId xmlns:a16="http://schemas.microsoft.com/office/drawing/2014/main" id="{23679338-A9E6-4F94-835D-C2D8D9F8062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3295256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CC9D3-3007-4484-A5DF-92E45BE4B701}"/>
              </a:ext>
            </a:extLst>
          </p:cNvPr>
          <p:cNvSpPr>
            <a:spLocks noGrp="1"/>
          </p:cNvSpPr>
          <p:nvPr>
            <p:ph type="title"/>
          </p:nvPr>
        </p:nvSpPr>
        <p:spPr/>
        <p:txBody>
          <a:bodyPr/>
          <a:lstStyle/>
          <a:p>
            <a:r>
              <a:rPr lang="en-US" dirty="0"/>
              <a:t>Organ Pipe Plot – Bar Shading &amp; Widths</a:t>
            </a:r>
          </a:p>
        </p:txBody>
      </p:sp>
      <p:graphicFrame>
        <p:nvGraphicFramePr>
          <p:cNvPr id="4" name="Content Placeholder 3">
            <a:extLst>
              <a:ext uri="{FF2B5EF4-FFF2-40B4-BE49-F238E27FC236}">
                <a16:creationId xmlns:a16="http://schemas.microsoft.com/office/drawing/2014/main" id="{EC139E02-E2EA-4203-B8BE-9DD3045BAD9F}"/>
              </a:ext>
            </a:extLst>
          </p:cNvPr>
          <p:cNvGraphicFramePr>
            <a:graphicFrameLocks noGrp="1"/>
          </p:cNvGraphicFramePr>
          <p:nvPr>
            <p:ph idx="1"/>
            <p:extLst>
              <p:ext uri="{D42A27DB-BD31-4B8C-83A1-F6EECF244321}">
                <p14:modId xmlns:p14="http://schemas.microsoft.com/office/powerpoint/2010/main" val="1708991568"/>
              </p:ext>
            </p:extLst>
          </p:nvPr>
        </p:nvGraphicFramePr>
        <p:xfrm>
          <a:off x="838200" y="1825625"/>
          <a:ext cx="10515600" cy="3657600"/>
        </p:xfrm>
        <a:graphic>
          <a:graphicData uri="http://schemas.openxmlformats.org/drawingml/2006/table">
            <a:tbl>
              <a:tblPr firstRow="1" bandRow="1">
                <a:tableStyleId>{5C22544A-7EE6-4342-B048-85BDC9FD1C3A}</a:tableStyleId>
              </a:tblPr>
              <a:tblGrid>
                <a:gridCol w="2295525">
                  <a:extLst>
                    <a:ext uri="{9D8B030D-6E8A-4147-A177-3AD203B41FA5}">
                      <a16:colId xmlns:a16="http://schemas.microsoft.com/office/drawing/2014/main" val="4037963541"/>
                    </a:ext>
                  </a:extLst>
                </a:gridCol>
                <a:gridCol w="2219325">
                  <a:extLst>
                    <a:ext uri="{9D8B030D-6E8A-4147-A177-3AD203B41FA5}">
                      <a16:colId xmlns:a16="http://schemas.microsoft.com/office/drawing/2014/main" val="1047563712"/>
                    </a:ext>
                  </a:extLst>
                </a:gridCol>
                <a:gridCol w="2876550">
                  <a:extLst>
                    <a:ext uri="{9D8B030D-6E8A-4147-A177-3AD203B41FA5}">
                      <a16:colId xmlns:a16="http://schemas.microsoft.com/office/drawing/2014/main" val="2961901615"/>
                    </a:ext>
                  </a:extLst>
                </a:gridCol>
                <a:gridCol w="3124200">
                  <a:extLst>
                    <a:ext uri="{9D8B030D-6E8A-4147-A177-3AD203B41FA5}">
                      <a16:colId xmlns:a16="http://schemas.microsoft.com/office/drawing/2014/main" val="1152169409"/>
                    </a:ext>
                  </a:extLst>
                </a:gridCol>
              </a:tblGrid>
              <a:tr h="370840">
                <a:tc>
                  <a:txBody>
                    <a:bodyPr/>
                    <a:lstStyle/>
                    <a:p>
                      <a:endParaRPr lang="en-US" dirty="0"/>
                    </a:p>
                  </a:txBody>
                  <a:tcPr anchor="ctr"/>
                </a:tc>
                <a:tc>
                  <a:txBody>
                    <a:bodyPr/>
                    <a:lstStyle/>
                    <a:p>
                      <a:pPr algn="ctr"/>
                      <a:r>
                        <a:rPr lang="en-US" dirty="0"/>
                        <a:t>Self-Weighted Data</a:t>
                      </a:r>
                    </a:p>
                  </a:txBody>
                  <a:tcPr anchor="ctr"/>
                </a:tc>
                <a:tc>
                  <a:txBody>
                    <a:bodyPr/>
                    <a:lstStyle/>
                    <a:p>
                      <a:pPr algn="ctr"/>
                      <a:r>
                        <a:rPr lang="en-US" dirty="0"/>
                        <a:t>Weighted Data </a:t>
                      </a:r>
                    </a:p>
                    <a:p>
                      <a:pPr algn="ctr"/>
                      <a:r>
                        <a:rPr lang="en-US" dirty="0"/>
                        <a:t>(specify </a:t>
                      </a:r>
                      <a:r>
                        <a:rPr lang="en-US" dirty="0" err="1"/>
                        <a:t>WEIGHTvar</a:t>
                      </a:r>
                      <a:r>
                        <a:rPr lang="en-US" dirty="0"/>
                        <a:t> option)</a:t>
                      </a:r>
                    </a:p>
                  </a:txBody>
                  <a:tcPr anchor="ctr"/>
                </a:tc>
                <a:tc>
                  <a:txBody>
                    <a:bodyPr/>
                    <a:lstStyle/>
                    <a:p>
                      <a:pPr algn="ctr"/>
                      <a:r>
                        <a:rPr lang="en-US" dirty="0"/>
                        <a:t>Equal Bar Widths* </a:t>
                      </a:r>
                    </a:p>
                    <a:p>
                      <a:pPr algn="ctr"/>
                      <a:r>
                        <a:rPr lang="en-US" dirty="0"/>
                        <a:t>(specify EQUALWIDTH option)</a:t>
                      </a:r>
                    </a:p>
                  </a:txBody>
                  <a:tcPr anchor="ctr"/>
                </a:tc>
                <a:extLst>
                  <a:ext uri="{0D108BD9-81ED-4DB2-BD59-A6C34878D82A}">
                    <a16:rowId xmlns:a16="http://schemas.microsoft.com/office/drawing/2014/main" val="2334310106"/>
                  </a:ext>
                </a:extLst>
              </a:tr>
              <a:tr h="370840">
                <a:tc>
                  <a:txBody>
                    <a:bodyPr/>
                    <a:lstStyle/>
                    <a:p>
                      <a:r>
                        <a:rPr lang="en-US" dirty="0"/>
                        <a:t>Shaded proportion of the bar (cluster) represents…</a:t>
                      </a:r>
                    </a:p>
                  </a:txBody>
                  <a:tcPr anchor="ctr"/>
                </a:tc>
                <a:tc>
                  <a:txBody>
                    <a:bodyPr/>
                    <a:lstStyle/>
                    <a:p>
                      <a:pPr algn="ctr"/>
                      <a:r>
                        <a:rPr lang="en-US" dirty="0"/>
                        <a:t>Proportion of respondents in that cluster whose value of </a:t>
                      </a:r>
                      <a:r>
                        <a:rPr lang="en-US" dirty="0" err="1"/>
                        <a:t>yvar</a:t>
                      </a:r>
                      <a:r>
                        <a:rPr lang="en-US" dirty="0"/>
                        <a:t> is equal to 1</a:t>
                      </a:r>
                    </a:p>
                  </a:txBody>
                  <a:tcPr anchor="ctr"/>
                </a:tc>
                <a:tc>
                  <a:txBody>
                    <a:bodyPr/>
                    <a:lstStyle/>
                    <a:p>
                      <a:pPr algn="ctr"/>
                      <a:r>
                        <a:rPr lang="en-US" dirty="0"/>
                        <a:t>Proportion of respondents in that cluster whose value of </a:t>
                      </a:r>
                      <a:r>
                        <a:rPr lang="en-US" dirty="0" err="1"/>
                        <a:t>yvar</a:t>
                      </a:r>
                      <a:r>
                        <a:rPr lang="en-US" dirty="0"/>
                        <a:t> is equal to 1</a:t>
                      </a:r>
                    </a:p>
                  </a:txBody>
                  <a:tcPr anchor="ctr"/>
                </a:tc>
                <a:tc>
                  <a:txBody>
                    <a:bodyPr/>
                    <a:lstStyle/>
                    <a:p>
                      <a:pPr algn="ctr"/>
                      <a:r>
                        <a:rPr lang="en-US" dirty="0"/>
                        <a:t>Proportion of respondents in that cluster whose value of </a:t>
                      </a:r>
                      <a:r>
                        <a:rPr lang="en-US" dirty="0" err="1"/>
                        <a:t>yvar</a:t>
                      </a:r>
                      <a:r>
                        <a:rPr lang="en-US" dirty="0"/>
                        <a:t> is equal to 1</a:t>
                      </a:r>
                    </a:p>
                  </a:txBody>
                  <a:tcPr anchor="ctr"/>
                </a:tc>
                <a:extLst>
                  <a:ext uri="{0D108BD9-81ED-4DB2-BD59-A6C34878D82A}">
                    <a16:rowId xmlns:a16="http://schemas.microsoft.com/office/drawing/2014/main" val="2763496963"/>
                  </a:ext>
                </a:extLst>
              </a:tr>
              <a:tr h="370840">
                <a:tc>
                  <a:txBody>
                    <a:bodyPr/>
                    <a:lstStyle/>
                    <a:p>
                      <a:r>
                        <a:rPr lang="en-US" dirty="0"/>
                        <a:t>Shaded proportion of the plot represents…</a:t>
                      </a:r>
                    </a:p>
                  </a:txBody>
                  <a:tcPr anchor="ctr"/>
                </a:tc>
                <a:tc>
                  <a:txBody>
                    <a:bodyPr/>
                    <a:lstStyle/>
                    <a:p>
                      <a:pPr algn="ctr"/>
                      <a:r>
                        <a:rPr lang="en-US" dirty="0"/>
                        <a:t>Sample coverage</a:t>
                      </a:r>
                    </a:p>
                  </a:txBody>
                  <a:tcPr anchor="ctr"/>
                </a:tc>
                <a:tc>
                  <a:txBody>
                    <a:bodyPr/>
                    <a:lstStyle/>
                    <a:p>
                      <a:pPr algn="ctr"/>
                      <a:r>
                        <a:rPr lang="en-US" dirty="0"/>
                        <a:t>Weighted sample coverage</a:t>
                      </a:r>
                    </a:p>
                    <a:p>
                      <a:pPr algn="ctr"/>
                      <a:r>
                        <a:rPr lang="en-US" dirty="0"/>
                        <a:t>(Estimated population coverage)</a:t>
                      </a:r>
                    </a:p>
                  </a:txBody>
                  <a:tcPr anchor="ctr"/>
                </a:tc>
                <a:tc>
                  <a:txBody>
                    <a:bodyPr/>
                    <a:lstStyle/>
                    <a:p>
                      <a:pPr algn="ctr"/>
                      <a:r>
                        <a:rPr lang="en-US" dirty="0"/>
                        <a:t>Nothing</a:t>
                      </a:r>
                    </a:p>
                  </a:txBody>
                  <a:tcPr anchor="ctr"/>
                </a:tc>
                <a:extLst>
                  <a:ext uri="{0D108BD9-81ED-4DB2-BD59-A6C34878D82A}">
                    <a16:rowId xmlns:a16="http://schemas.microsoft.com/office/drawing/2014/main" val="374962882"/>
                  </a:ext>
                </a:extLst>
              </a:tr>
              <a:tr h="370840">
                <a:tc>
                  <a:txBody>
                    <a:bodyPr/>
                    <a:lstStyle/>
                    <a:p>
                      <a:r>
                        <a:rPr lang="en-US" dirty="0"/>
                        <a:t>Bar widths represent…</a:t>
                      </a:r>
                    </a:p>
                  </a:txBody>
                  <a:tcPr anchor="ctr"/>
                </a:tc>
                <a:tc>
                  <a:txBody>
                    <a:bodyPr/>
                    <a:lstStyle/>
                    <a:p>
                      <a:pPr algn="ctr"/>
                      <a:r>
                        <a:rPr lang="en-US" dirty="0"/>
                        <a:t>Sample proportion represented by each cluster</a:t>
                      </a:r>
                    </a:p>
                  </a:txBody>
                  <a:tcPr anchor="ctr"/>
                </a:tc>
                <a:tc>
                  <a:txBody>
                    <a:bodyPr/>
                    <a:lstStyle/>
                    <a:p>
                      <a:pPr algn="ctr"/>
                      <a:r>
                        <a:rPr lang="en-US" dirty="0"/>
                        <a:t>Weighted proportion of population represented by each cluster</a:t>
                      </a:r>
                    </a:p>
                  </a:txBody>
                  <a:tcPr anchor="ctr"/>
                </a:tc>
                <a:tc>
                  <a:txBody>
                    <a:bodyPr/>
                    <a:lstStyle/>
                    <a:p>
                      <a:pPr algn="ctr"/>
                      <a:r>
                        <a:rPr lang="en-US" dirty="0"/>
                        <a:t>Nothing</a:t>
                      </a:r>
                    </a:p>
                  </a:txBody>
                  <a:tcPr anchor="ctr"/>
                </a:tc>
                <a:extLst>
                  <a:ext uri="{0D108BD9-81ED-4DB2-BD59-A6C34878D82A}">
                    <a16:rowId xmlns:a16="http://schemas.microsoft.com/office/drawing/2014/main" val="168790085"/>
                  </a:ext>
                </a:extLst>
              </a:tr>
            </a:tbl>
          </a:graphicData>
        </a:graphic>
      </p:graphicFrame>
      <p:sp>
        <p:nvSpPr>
          <p:cNvPr id="5" name="TextBox 4">
            <a:extLst>
              <a:ext uri="{FF2B5EF4-FFF2-40B4-BE49-F238E27FC236}">
                <a16:creationId xmlns:a16="http://schemas.microsoft.com/office/drawing/2014/main" id="{5513FC42-8CA3-4410-BB64-BEB53E7BEC35}"/>
              </a:ext>
            </a:extLst>
          </p:cNvPr>
          <p:cNvSpPr txBox="1"/>
          <p:nvPr/>
        </p:nvSpPr>
        <p:spPr>
          <a:xfrm>
            <a:off x="838199" y="5657850"/>
            <a:ext cx="10515599" cy="369332"/>
          </a:xfrm>
          <a:prstGeom prst="rect">
            <a:avLst/>
          </a:prstGeom>
          <a:noFill/>
        </p:spPr>
        <p:txBody>
          <a:bodyPr wrap="square" rtlCol="0">
            <a:spAutoFit/>
          </a:bodyPr>
          <a:lstStyle/>
          <a:p>
            <a:r>
              <a:rPr lang="en-US" dirty="0"/>
              <a:t>*Specifying equal bar widths is helpful if user wants to label each cluster/bar in the plot</a:t>
            </a:r>
          </a:p>
        </p:txBody>
      </p:sp>
    </p:spTree>
    <p:extLst>
      <p:ext uri="{BB962C8B-B14F-4D97-AF65-F5344CB8AC3E}">
        <p14:creationId xmlns:p14="http://schemas.microsoft.com/office/powerpoint/2010/main" val="28125250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a:xfrm>
            <a:off x="838200" y="85860"/>
            <a:ext cx="10515600" cy="1325563"/>
          </a:xfrm>
        </p:spPr>
        <p:txBody>
          <a:bodyPr>
            <a:normAutofit/>
          </a:bodyPr>
          <a:lstStyle/>
          <a:p>
            <a:r>
              <a:rPr lang="en-US" dirty="0"/>
              <a:t>Kenya Measles Vaccination Campaign 2016</a:t>
            </a:r>
            <a:endParaRPr lang="en-US" sz="2800" dirty="0"/>
          </a:p>
        </p:txBody>
      </p:sp>
      <p:pic>
        <p:nvPicPr>
          <p:cNvPr id="4" name="Picture 3">
            <a:extLst>
              <a:ext uri="{FF2B5EF4-FFF2-40B4-BE49-F238E27FC236}">
                <a16:creationId xmlns:a16="http://schemas.microsoft.com/office/drawing/2014/main" id="{17D71500-6A26-4B32-9921-204F5DE192DA}"/>
              </a:ext>
            </a:extLst>
          </p:cNvPr>
          <p:cNvPicPr>
            <a:picLocks noChangeAspect="1"/>
          </p:cNvPicPr>
          <p:nvPr/>
        </p:nvPicPr>
        <p:blipFill>
          <a:blip r:embed="rId3"/>
          <a:stretch>
            <a:fillRect/>
          </a:stretch>
        </p:blipFill>
        <p:spPr>
          <a:xfrm>
            <a:off x="553038" y="1110762"/>
            <a:ext cx="5083279" cy="5661378"/>
          </a:xfrm>
          <a:prstGeom prst="rect">
            <a:avLst/>
          </a:prstGeom>
        </p:spPr>
      </p:pic>
      <p:pic>
        <p:nvPicPr>
          <p:cNvPr id="9" name="Picture 8">
            <a:extLst>
              <a:ext uri="{FF2B5EF4-FFF2-40B4-BE49-F238E27FC236}">
                <a16:creationId xmlns:a16="http://schemas.microsoft.com/office/drawing/2014/main" id="{0C862ABC-ECC1-433C-82BA-A29335BD2143}"/>
              </a:ext>
            </a:extLst>
          </p:cNvPr>
          <p:cNvPicPr>
            <a:picLocks noChangeAspect="1"/>
          </p:cNvPicPr>
          <p:nvPr/>
        </p:nvPicPr>
        <p:blipFill>
          <a:blip r:embed="rId4"/>
          <a:stretch>
            <a:fillRect/>
          </a:stretch>
        </p:blipFill>
        <p:spPr>
          <a:xfrm>
            <a:off x="6298020" y="1196622"/>
            <a:ext cx="4394076" cy="5661378"/>
          </a:xfrm>
          <a:prstGeom prst="rect">
            <a:avLst/>
          </a:prstGeom>
        </p:spPr>
      </p:pic>
    </p:spTree>
    <p:extLst>
      <p:ext uri="{BB962C8B-B14F-4D97-AF65-F5344CB8AC3E}">
        <p14:creationId xmlns:p14="http://schemas.microsoft.com/office/powerpoint/2010/main" val="60693201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a:xfrm>
            <a:off x="838200" y="85860"/>
            <a:ext cx="10515600" cy="1325563"/>
          </a:xfrm>
        </p:spPr>
        <p:txBody>
          <a:bodyPr>
            <a:normAutofit/>
          </a:bodyPr>
          <a:lstStyle/>
          <a:p>
            <a:r>
              <a:rPr lang="en-US" dirty="0"/>
              <a:t>Kenya Measles Vaccination Campaign 2016</a:t>
            </a:r>
            <a:endParaRPr lang="en-US" sz="2800" dirty="0"/>
          </a:p>
        </p:txBody>
      </p:sp>
      <p:pic>
        <p:nvPicPr>
          <p:cNvPr id="3" name="Picture 2">
            <a:extLst>
              <a:ext uri="{FF2B5EF4-FFF2-40B4-BE49-F238E27FC236}">
                <a16:creationId xmlns:a16="http://schemas.microsoft.com/office/drawing/2014/main" id="{A3BD63B8-649D-450E-BA9D-75AB3D493498}"/>
              </a:ext>
            </a:extLst>
          </p:cNvPr>
          <p:cNvPicPr>
            <a:picLocks noChangeAspect="1"/>
          </p:cNvPicPr>
          <p:nvPr/>
        </p:nvPicPr>
        <p:blipFill>
          <a:blip r:embed="rId3"/>
          <a:stretch>
            <a:fillRect/>
          </a:stretch>
        </p:blipFill>
        <p:spPr>
          <a:xfrm>
            <a:off x="3259657" y="1411423"/>
            <a:ext cx="6294029" cy="4985719"/>
          </a:xfrm>
          <a:prstGeom prst="rect">
            <a:avLst/>
          </a:prstGeom>
          <a:ln>
            <a:solidFill>
              <a:schemeClr val="tx1"/>
            </a:solidFill>
          </a:ln>
        </p:spPr>
      </p:pic>
    </p:spTree>
    <p:extLst>
      <p:ext uri="{BB962C8B-B14F-4D97-AF65-F5344CB8AC3E}">
        <p14:creationId xmlns:p14="http://schemas.microsoft.com/office/powerpoint/2010/main" val="33968450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D1580-7804-4E76-B41B-60DB327921B0}"/>
              </a:ext>
            </a:extLst>
          </p:cNvPr>
          <p:cNvSpPr>
            <a:spLocks noGrp="1"/>
          </p:cNvSpPr>
          <p:nvPr>
            <p:ph type="title"/>
          </p:nvPr>
        </p:nvSpPr>
        <p:spPr/>
        <p:txBody>
          <a:bodyPr/>
          <a:lstStyle/>
          <a:p>
            <a:r>
              <a:rPr lang="en-US" dirty="0"/>
              <a:t>Summary Table Example</a:t>
            </a:r>
          </a:p>
        </p:txBody>
      </p:sp>
      <p:graphicFrame>
        <p:nvGraphicFramePr>
          <p:cNvPr id="3" name="Table 2">
            <a:extLst>
              <a:ext uri="{FF2B5EF4-FFF2-40B4-BE49-F238E27FC236}">
                <a16:creationId xmlns:a16="http://schemas.microsoft.com/office/drawing/2014/main" id="{9E2BE715-DE6F-42C4-9C6B-C460D8A27B25}"/>
              </a:ext>
            </a:extLst>
          </p:cNvPr>
          <p:cNvGraphicFramePr>
            <a:graphicFrameLocks noGrp="1"/>
          </p:cNvGraphicFramePr>
          <p:nvPr>
            <p:extLst>
              <p:ext uri="{D42A27DB-BD31-4B8C-83A1-F6EECF244321}">
                <p14:modId xmlns:p14="http://schemas.microsoft.com/office/powerpoint/2010/main" val="1009723658"/>
              </p:ext>
            </p:extLst>
          </p:nvPr>
        </p:nvGraphicFramePr>
        <p:xfrm>
          <a:off x="446315" y="1647131"/>
          <a:ext cx="11166565" cy="4297680"/>
        </p:xfrm>
        <a:graphic>
          <a:graphicData uri="http://schemas.openxmlformats.org/drawingml/2006/table">
            <a:tbl>
              <a:tblPr firstRow="1" bandRow="1">
                <a:tableStyleId>{5C22544A-7EE6-4342-B048-85BDC9FD1C3A}</a:tableStyleId>
              </a:tblPr>
              <a:tblGrid>
                <a:gridCol w="2144921">
                  <a:extLst>
                    <a:ext uri="{9D8B030D-6E8A-4147-A177-3AD203B41FA5}">
                      <a16:colId xmlns:a16="http://schemas.microsoft.com/office/drawing/2014/main" val="2416634209"/>
                    </a:ext>
                  </a:extLst>
                </a:gridCol>
                <a:gridCol w="2144921">
                  <a:extLst>
                    <a:ext uri="{9D8B030D-6E8A-4147-A177-3AD203B41FA5}">
                      <a16:colId xmlns:a16="http://schemas.microsoft.com/office/drawing/2014/main" val="2286015708"/>
                    </a:ext>
                  </a:extLst>
                </a:gridCol>
                <a:gridCol w="2144921">
                  <a:extLst>
                    <a:ext uri="{9D8B030D-6E8A-4147-A177-3AD203B41FA5}">
                      <a16:colId xmlns:a16="http://schemas.microsoft.com/office/drawing/2014/main" val="3470403434"/>
                    </a:ext>
                  </a:extLst>
                </a:gridCol>
                <a:gridCol w="2641745">
                  <a:extLst>
                    <a:ext uri="{9D8B030D-6E8A-4147-A177-3AD203B41FA5}">
                      <a16:colId xmlns:a16="http://schemas.microsoft.com/office/drawing/2014/main" val="1408272521"/>
                    </a:ext>
                  </a:extLst>
                </a:gridCol>
                <a:gridCol w="2090057">
                  <a:extLst>
                    <a:ext uri="{9D8B030D-6E8A-4147-A177-3AD203B41FA5}">
                      <a16:colId xmlns:a16="http://schemas.microsoft.com/office/drawing/2014/main" val="1882370386"/>
                    </a:ext>
                  </a:extLst>
                </a:gridCol>
              </a:tblGrid>
              <a:tr h="370840">
                <a:tc>
                  <a:txBody>
                    <a:bodyPr/>
                    <a:lstStyle/>
                    <a:p>
                      <a:pPr algn="ctr"/>
                      <a:r>
                        <a:rPr lang="en-US" sz="3600" dirty="0"/>
                        <a:t>Stratum ID</a:t>
                      </a:r>
                    </a:p>
                  </a:txBody>
                  <a:tcPr anchor="b"/>
                </a:tc>
                <a:tc>
                  <a:txBody>
                    <a:bodyPr/>
                    <a:lstStyle/>
                    <a:p>
                      <a:pPr algn="ctr"/>
                      <a:r>
                        <a:rPr lang="en-US" sz="3600" dirty="0"/>
                        <a:t># of Clusters</a:t>
                      </a:r>
                    </a:p>
                  </a:txBody>
                  <a:tcPr anchor="b"/>
                </a:tc>
                <a:tc>
                  <a:txBody>
                    <a:bodyPr/>
                    <a:lstStyle/>
                    <a:p>
                      <a:pPr algn="ctr"/>
                      <a:r>
                        <a:rPr lang="en-US" sz="3600" dirty="0"/>
                        <a:t>Total Sampled (N)</a:t>
                      </a:r>
                    </a:p>
                  </a:txBody>
                  <a:tcPr anchor="b"/>
                </a:tc>
                <a:tc>
                  <a:txBody>
                    <a:bodyPr/>
                    <a:lstStyle/>
                    <a:p>
                      <a:pPr algn="ctr"/>
                      <a:r>
                        <a:rPr lang="en-US" sz="3600" dirty="0"/>
                        <a:t>Estimated Vaccination Coverage</a:t>
                      </a:r>
                    </a:p>
                  </a:txBody>
                  <a:tcPr anchor="b"/>
                </a:tc>
                <a:tc>
                  <a:txBody>
                    <a:bodyPr/>
                    <a:lstStyle/>
                    <a:p>
                      <a:pPr algn="ctr"/>
                      <a:r>
                        <a:rPr lang="en-US" sz="3600" dirty="0"/>
                        <a:t>CI Half-Width</a:t>
                      </a:r>
                    </a:p>
                  </a:txBody>
                  <a:tcPr anchor="b"/>
                </a:tc>
                <a:extLst>
                  <a:ext uri="{0D108BD9-81ED-4DB2-BD59-A6C34878D82A}">
                    <a16:rowId xmlns:a16="http://schemas.microsoft.com/office/drawing/2014/main" val="191283725"/>
                  </a:ext>
                </a:extLst>
              </a:tr>
              <a:tr h="370840">
                <a:tc>
                  <a:txBody>
                    <a:bodyPr/>
                    <a:lstStyle/>
                    <a:p>
                      <a:pPr algn="ctr"/>
                      <a:r>
                        <a:rPr lang="en-US" sz="3600" dirty="0"/>
                        <a:t>1</a:t>
                      </a:r>
                    </a:p>
                  </a:txBody>
                  <a:tcPr/>
                </a:tc>
                <a:tc>
                  <a:txBody>
                    <a:bodyPr/>
                    <a:lstStyle/>
                    <a:p>
                      <a:pPr algn="ctr"/>
                      <a:r>
                        <a:rPr lang="en-US" sz="3600" dirty="0"/>
                        <a:t>16</a:t>
                      </a:r>
                    </a:p>
                  </a:txBody>
                  <a:tcPr/>
                </a:tc>
                <a:tc>
                  <a:txBody>
                    <a:bodyPr/>
                    <a:lstStyle/>
                    <a:p>
                      <a:pPr algn="ctr"/>
                      <a:r>
                        <a:rPr lang="en-US" sz="3600" dirty="0"/>
                        <a:t>256</a:t>
                      </a:r>
                    </a:p>
                  </a:txBody>
                  <a:tcPr/>
                </a:tc>
                <a:tc>
                  <a:txBody>
                    <a:bodyPr/>
                    <a:lstStyle/>
                    <a:p>
                      <a:pPr algn="ctr"/>
                      <a:r>
                        <a:rPr lang="en-US" sz="3600" dirty="0"/>
                        <a:t>50%</a:t>
                      </a:r>
                    </a:p>
                  </a:txBody>
                  <a:tcPr/>
                </a:tc>
                <a:tc>
                  <a:txBody>
                    <a:bodyPr/>
                    <a:lstStyle/>
                    <a:p>
                      <a:pPr algn="ctr"/>
                      <a:r>
                        <a:rPr lang="en-US" sz="3600" dirty="0"/>
                        <a:t>6.1%</a:t>
                      </a:r>
                    </a:p>
                  </a:txBody>
                  <a:tcPr/>
                </a:tc>
                <a:extLst>
                  <a:ext uri="{0D108BD9-81ED-4DB2-BD59-A6C34878D82A}">
                    <a16:rowId xmlns:a16="http://schemas.microsoft.com/office/drawing/2014/main" val="125434771"/>
                  </a:ext>
                </a:extLst>
              </a:tr>
              <a:tr h="370840">
                <a:tc>
                  <a:txBody>
                    <a:bodyPr/>
                    <a:lstStyle/>
                    <a:p>
                      <a:pPr algn="ctr"/>
                      <a:r>
                        <a:rPr lang="en-US" sz="3600" dirty="0"/>
                        <a:t>2</a:t>
                      </a:r>
                    </a:p>
                  </a:txBody>
                  <a:tcPr/>
                </a:tc>
                <a:tc>
                  <a:txBody>
                    <a:bodyPr/>
                    <a:lstStyle/>
                    <a:p>
                      <a:pPr algn="ctr"/>
                      <a:r>
                        <a:rPr lang="en-US" sz="3600" dirty="0"/>
                        <a:t>16</a:t>
                      </a:r>
                    </a:p>
                  </a:txBody>
                  <a:tcPr/>
                </a:tc>
                <a:tc>
                  <a:txBody>
                    <a:bodyPr/>
                    <a:lstStyle/>
                    <a:p>
                      <a:pPr algn="ctr"/>
                      <a:r>
                        <a:rPr lang="en-US" sz="3600" dirty="0"/>
                        <a:t>256</a:t>
                      </a:r>
                    </a:p>
                  </a:txBody>
                  <a:tcPr/>
                </a:tc>
                <a:tc>
                  <a:txBody>
                    <a:bodyPr/>
                    <a:lstStyle/>
                    <a:p>
                      <a:pPr algn="ctr"/>
                      <a:r>
                        <a:rPr lang="en-US" sz="3600" dirty="0"/>
                        <a:t>50%</a:t>
                      </a:r>
                    </a:p>
                  </a:txBody>
                  <a:tcPr/>
                </a:tc>
                <a:tc>
                  <a:txBody>
                    <a:bodyPr/>
                    <a:lstStyle/>
                    <a:p>
                      <a:pPr algn="ctr"/>
                      <a:r>
                        <a:rPr lang="en-US" sz="3600" dirty="0"/>
                        <a:t>13.2%</a:t>
                      </a:r>
                    </a:p>
                  </a:txBody>
                  <a:tcPr/>
                </a:tc>
                <a:extLst>
                  <a:ext uri="{0D108BD9-81ED-4DB2-BD59-A6C34878D82A}">
                    <a16:rowId xmlns:a16="http://schemas.microsoft.com/office/drawing/2014/main" val="266474143"/>
                  </a:ext>
                </a:extLst>
              </a:tr>
              <a:tr h="370840">
                <a:tc>
                  <a:txBody>
                    <a:bodyPr/>
                    <a:lstStyle/>
                    <a:p>
                      <a:pPr algn="ctr"/>
                      <a:r>
                        <a:rPr lang="en-US" sz="3600" dirty="0"/>
                        <a:t>3</a:t>
                      </a:r>
                    </a:p>
                  </a:txBody>
                  <a:tcPr/>
                </a:tc>
                <a:tc>
                  <a:txBody>
                    <a:bodyPr/>
                    <a:lstStyle/>
                    <a:p>
                      <a:pPr algn="ctr"/>
                      <a:r>
                        <a:rPr lang="en-US" sz="3600" dirty="0"/>
                        <a:t>16</a:t>
                      </a:r>
                    </a:p>
                  </a:txBody>
                  <a:tcPr/>
                </a:tc>
                <a:tc>
                  <a:txBody>
                    <a:bodyPr/>
                    <a:lstStyle/>
                    <a:p>
                      <a:pPr algn="ctr"/>
                      <a:r>
                        <a:rPr lang="en-US" sz="3600" dirty="0"/>
                        <a:t>256</a:t>
                      </a:r>
                    </a:p>
                  </a:txBody>
                  <a:tcPr/>
                </a:tc>
                <a:tc>
                  <a:txBody>
                    <a:bodyPr/>
                    <a:lstStyle/>
                    <a:p>
                      <a:pPr algn="ctr"/>
                      <a:r>
                        <a:rPr lang="en-US" sz="3600" dirty="0"/>
                        <a:t>50%</a:t>
                      </a:r>
                    </a:p>
                  </a:txBody>
                  <a:tcPr/>
                </a:tc>
                <a:tc>
                  <a:txBody>
                    <a:bodyPr/>
                    <a:lstStyle/>
                    <a:p>
                      <a:pPr algn="ctr"/>
                      <a:r>
                        <a:rPr lang="en-US" sz="3600" dirty="0"/>
                        <a:t>19.6%</a:t>
                      </a:r>
                    </a:p>
                  </a:txBody>
                  <a:tcPr/>
                </a:tc>
                <a:extLst>
                  <a:ext uri="{0D108BD9-81ED-4DB2-BD59-A6C34878D82A}">
                    <a16:rowId xmlns:a16="http://schemas.microsoft.com/office/drawing/2014/main" val="1437439100"/>
                  </a:ext>
                </a:extLst>
              </a:tr>
              <a:tr h="370840">
                <a:tc>
                  <a:txBody>
                    <a:bodyPr/>
                    <a:lstStyle/>
                    <a:p>
                      <a:pPr algn="ctr"/>
                      <a:r>
                        <a:rPr lang="en-US" sz="3600" dirty="0"/>
                        <a:t>4</a:t>
                      </a:r>
                    </a:p>
                  </a:txBody>
                  <a:tcPr/>
                </a:tc>
                <a:tc>
                  <a:txBody>
                    <a:bodyPr/>
                    <a:lstStyle/>
                    <a:p>
                      <a:pPr algn="ctr"/>
                      <a:r>
                        <a:rPr lang="en-US" sz="3600" dirty="0"/>
                        <a:t>16</a:t>
                      </a:r>
                    </a:p>
                  </a:txBody>
                  <a:tcPr/>
                </a:tc>
                <a:tc>
                  <a:txBody>
                    <a:bodyPr/>
                    <a:lstStyle/>
                    <a:p>
                      <a:pPr algn="ctr"/>
                      <a:r>
                        <a:rPr lang="en-US" sz="3600" dirty="0"/>
                        <a:t>256</a:t>
                      </a:r>
                    </a:p>
                  </a:txBody>
                  <a:tcPr/>
                </a:tc>
                <a:tc>
                  <a:txBody>
                    <a:bodyPr/>
                    <a:lstStyle/>
                    <a:p>
                      <a:pPr algn="ctr"/>
                      <a:r>
                        <a:rPr lang="en-US" sz="3600" dirty="0"/>
                        <a:t>50%</a:t>
                      </a:r>
                    </a:p>
                  </a:txBody>
                  <a:tcPr/>
                </a:tc>
                <a:tc>
                  <a:txBody>
                    <a:bodyPr/>
                    <a:lstStyle/>
                    <a:p>
                      <a:pPr algn="ctr"/>
                      <a:r>
                        <a:rPr lang="en-US" sz="3600" dirty="0"/>
                        <a:t>24.5%</a:t>
                      </a:r>
                    </a:p>
                  </a:txBody>
                  <a:tcPr/>
                </a:tc>
                <a:extLst>
                  <a:ext uri="{0D108BD9-81ED-4DB2-BD59-A6C34878D82A}">
                    <a16:rowId xmlns:a16="http://schemas.microsoft.com/office/drawing/2014/main" val="3195776096"/>
                  </a:ext>
                </a:extLst>
              </a:tr>
            </a:tbl>
          </a:graphicData>
        </a:graphic>
      </p:graphicFrame>
    </p:spTree>
    <p:extLst>
      <p:ext uri="{BB962C8B-B14F-4D97-AF65-F5344CB8AC3E}">
        <p14:creationId xmlns:p14="http://schemas.microsoft.com/office/powerpoint/2010/main" val="18896067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878FD56-F70D-4976-A884-409D6A19B9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2598" y="0"/>
            <a:ext cx="9426804" cy="6858000"/>
          </a:xfrm>
          <a:prstGeom prst="rect">
            <a:avLst/>
          </a:prstGeom>
        </p:spPr>
      </p:pic>
    </p:spTree>
    <p:extLst>
      <p:ext uri="{BB962C8B-B14F-4D97-AF65-F5344CB8AC3E}">
        <p14:creationId xmlns:p14="http://schemas.microsoft.com/office/powerpoint/2010/main" val="30749228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a:xfrm>
            <a:off x="838200" y="365125"/>
            <a:ext cx="10673080" cy="1325563"/>
          </a:xfrm>
        </p:spPr>
        <p:txBody>
          <a:bodyPr/>
          <a:lstStyle/>
          <a:p>
            <a:r>
              <a:rPr lang="en-US" dirty="0"/>
              <a:t>Identify Clusters with Alarmingly Low Coverage</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a:xfrm>
            <a:off x="838201" y="1825625"/>
            <a:ext cx="9866152" cy="4351338"/>
          </a:xfrm>
        </p:spPr>
        <p:txBody>
          <a:bodyPr>
            <a:normAutofit/>
          </a:bodyPr>
          <a:lstStyle/>
          <a:p>
            <a:r>
              <a:rPr lang="en-US" dirty="0"/>
              <a:t>OP plots are also useful for identifying clusters with alarmingly low coverage…these are the bars with little to no shading</a:t>
            </a:r>
          </a:p>
          <a:p>
            <a:r>
              <a:rPr lang="en-US" dirty="0"/>
              <a:t>OP plots can be generated before survey weights are ready</a:t>
            </a:r>
          </a:p>
          <a:p>
            <a:pPr lvl="1"/>
            <a:r>
              <a:rPr lang="en-US" dirty="0"/>
              <a:t>This results in unweighted plots</a:t>
            </a:r>
          </a:p>
          <a:p>
            <a:pPr lvl="1"/>
            <a:r>
              <a:rPr lang="en-US" dirty="0"/>
              <a:t>Plots generated with weights are weighted plots (see slides on Bar Widths)</a:t>
            </a:r>
          </a:p>
          <a:p>
            <a:r>
              <a:rPr lang="en-US" dirty="0"/>
              <a:t>Finding these clusters with low coverage before the survey is complete could provide immediate actionable information from the survey</a:t>
            </a:r>
          </a:p>
          <a:p>
            <a:endParaRPr lang="en-US" dirty="0"/>
          </a:p>
        </p:txBody>
      </p:sp>
    </p:spTree>
    <p:extLst>
      <p:ext uri="{BB962C8B-B14F-4D97-AF65-F5344CB8AC3E}">
        <p14:creationId xmlns:p14="http://schemas.microsoft.com/office/powerpoint/2010/main" val="12368557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3B3B1493-2CAE-45E1-8276-B16A049165AE}"/>
              </a:ext>
            </a:extLst>
          </p:cNvPr>
          <p:cNvPicPr>
            <a:picLocks noChangeAspect="1"/>
          </p:cNvPicPr>
          <p:nvPr/>
        </p:nvPicPr>
        <p:blipFill>
          <a:blip r:embed="rId3"/>
          <a:stretch>
            <a:fillRect/>
          </a:stretch>
        </p:blipFill>
        <p:spPr>
          <a:xfrm>
            <a:off x="6067772" y="1344724"/>
            <a:ext cx="5304890" cy="4822627"/>
          </a:xfrm>
          <a:prstGeom prst="rect">
            <a:avLst/>
          </a:prstGeom>
        </p:spPr>
      </p:pic>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a:xfrm>
            <a:off x="838200" y="85860"/>
            <a:ext cx="10515600" cy="1325563"/>
          </a:xfrm>
        </p:spPr>
        <p:txBody>
          <a:bodyPr>
            <a:normAutofit/>
          </a:bodyPr>
          <a:lstStyle/>
          <a:p>
            <a:r>
              <a:rPr lang="en-US" dirty="0"/>
              <a:t>Jharkhand, India Measles Vaccination Campaign 2012</a:t>
            </a:r>
            <a:endParaRPr lang="en-US" sz="2800" dirty="0"/>
          </a:p>
        </p:txBody>
      </p:sp>
      <p:sp>
        <p:nvSpPr>
          <p:cNvPr id="6" name="TextBox 5">
            <a:extLst>
              <a:ext uri="{FF2B5EF4-FFF2-40B4-BE49-F238E27FC236}">
                <a16:creationId xmlns:a16="http://schemas.microsoft.com/office/drawing/2014/main" id="{EB62C6A4-EE43-4A50-9187-7E181FAF899F}"/>
              </a:ext>
            </a:extLst>
          </p:cNvPr>
          <p:cNvSpPr txBox="1"/>
          <p:nvPr/>
        </p:nvSpPr>
        <p:spPr>
          <a:xfrm>
            <a:off x="395475" y="6248920"/>
            <a:ext cx="8758050" cy="523220"/>
          </a:xfrm>
          <a:prstGeom prst="rect">
            <a:avLst/>
          </a:prstGeom>
          <a:noFill/>
        </p:spPr>
        <p:txBody>
          <a:bodyPr wrap="square" rtlCol="0">
            <a:spAutoFit/>
          </a:bodyPr>
          <a:lstStyle/>
          <a:p>
            <a:r>
              <a:rPr lang="en-US" sz="1400" dirty="0"/>
              <a:t>Scobie HM, Ray A, </a:t>
            </a:r>
            <a:r>
              <a:rPr lang="en-US" sz="1400" dirty="0" err="1"/>
              <a:t>Routray</a:t>
            </a:r>
            <a:r>
              <a:rPr lang="en-US" sz="1400" dirty="0"/>
              <a:t> S, Bose A, </a:t>
            </a:r>
            <a:r>
              <a:rPr lang="en-US" sz="1400" dirty="0" err="1"/>
              <a:t>Bahl</a:t>
            </a:r>
            <a:r>
              <a:rPr lang="en-US" sz="1400" dirty="0"/>
              <a:t> S, </a:t>
            </a:r>
            <a:r>
              <a:rPr lang="en-US" sz="1400" dirty="0" err="1"/>
              <a:t>Sosler</a:t>
            </a:r>
            <a:r>
              <a:rPr lang="en-US" sz="1400" dirty="0"/>
              <a:t> S, et al. (2015) Cluster Survey Evaluation of a Measles Vaccination Campaign in Jharkhand, India, 2012. </a:t>
            </a:r>
            <a:r>
              <a:rPr lang="en-US" sz="1400" dirty="0" err="1"/>
              <a:t>PLoS</a:t>
            </a:r>
            <a:r>
              <a:rPr lang="en-US" sz="1400" dirty="0"/>
              <a:t> ONE 10(5): e0127105. </a:t>
            </a:r>
            <a:r>
              <a:rPr lang="en-US" sz="1400" dirty="0">
                <a:hlinkClick r:id="rId4"/>
              </a:rPr>
              <a:t>https://doi.org/10.1371/journal.pone.0127105</a:t>
            </a:r>
            <a:endParaRPr lang="en-US" sz="1400" dirty="0"/>
          </a:p>
        </p:txBody>
      </p:sp>
      <p:sp>
        <p:nvSpPr>
          <p:cNvPr id="7" name="Oval 6">
            <a:extLst>
              <a:ext uri="{FF2B5EF4-FFF2-40B4-BE49-F238E27FC236}">
                <a16:creationId xmlns:a16="http://schemas.microsoft.com/office/drawing/2014/main" id="{030691EE-50FB-4838-B325-EB0E19E60690}"/>
              </a:ext>
            </a:extLst>
          </p:cNvPr>
          <p:cNvSpPr/>
          <p:nvPr/>
        </p:nvSpPr>
        <p:spPr>
          <a:xfrm>
            <a:off x="11039474" y="1638301"/>
            <a:ext cx="533401" cy="4644043"/>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D71A1116-CA81-4504-8C83-8125431F439B}"/>
              </a:ext>
            </a:extLst>
          </p:cNvPr>
          <p:cNvPicPr>
            <a:picLocks noChangeAspect="1"/>
          </p:cNvPicPr>
          <p:nvPr/>
        </p:nvPicPr>
        <p:blipFill>
          <a:blip r:embed="rId5"/>
          <a:stretch>
            <a:fillRect/>
          </a:stretch>
        </p:blipFill>
        <p:spPr>
          <a:xfrm>
            <a:off x="395475" y="1344725"/>
            <a:ext cx="5111889" cy="4937619"/>
          </a:xfrm>
          <a:prstGeom prst="rect">
            <a:avLst/>
          </a:prstGeom>
        </p:spPr>
      </p:pic>
      <p:sp>
        <p:nvSpPr>
          <p:cNvPr id="15" name="Oval 14">
            <a:extLst>
              <a:ext uri="{FF2B5EF4-FFF2-40B4-BE49-F238E27FC236}">
                <a16:creationId xmlns:a16="http://schemas.microsoft.com/office/drawing/2014/main" id="{D478CEE4-EE29-495E-9EF6-041436910D40}"/>
              </a:ext>
            </a:extLst>
          </p:cNvPr>
          <p:cNvSpPr/>
          <p:nvPr/>
        </p:nvSpPr>
        <p:spPr>
          <a:xfrm>
            <a:off x="5098508" y="1604877"/>
            <a:ext cx="533401" cy="4644043"/>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8782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0E52A654-0FCA-4BB9-9368-17343209EB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4960" y="1188620"/>
            <a:ext cx="7553325" cy="5495044"/>
          </a:xfrm>
          <a:prstGeom prst="rect">
            <a:avLst/>
          </a:prstGeom>
        </p:spPr>
      </p:pic>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a:xfrm>
            <a:off x="260842" y="1629300"/>
            <a:ext cx="4333875" cy="5054364"/>
          </a:xfrm>
        </p:spPr>
        <p:txBody>
          <a:bodyPr>
            <a:normAutofit/>
          </a:bodyPr>
          <a:lstStyle/>
          <a:p>
            <a:r>
              <a:rPr lang="en-US" dirty="0"/>
              <a:t>Nasarawa, Nigeria had 248 respondents from 24 clusters</a:t>
            </a:r>
          </a:p>
          <a:p>
            <a:r>
              <a:rPr lang="en-US" dirty="0"/>
              <a:t>All reasons why child not vaccinated because there was a crisis as the town was attacked and they had to flee the area</a:t>
            </a:r>
          </a:p>
        </p:txBody>
      </p:sp>
      <p:sp>
        <p:nvSpPr>
          <p:cNvPr id="5" name="Oval 4">
            <a:extLst>
              <a:ext uri="{FF2B5EF4-FFF2-40B4-BE49-F238E27FC236}">
                <a16:creationId xmlns:a16="http://schemas.microsoft.com/office/drawing/2014/main" id="{38EBB33F-91BC-40B9-BDDC-F67AFB6B6610}"/>
              </a:ext>
            </a:extLst>
          </p:cNvPr>
          <p:cNvSpPr/>
          <p:nvPr/>
        </p:nvSpPr>
        <p:spPr>
          <a:xfrm>
            <a:off x="11468100" y="1707678"/>
            <a:ext cx="366849" cy="4923900"/>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27814618-04F2-42A8-9822-BBAE4FD088E6}"/>
              </a:ext>
            </a:extLst>
          </p:cNvPr>
          <p:cNvSpPr txBox="1">
            <a:spLocks/>
          </p:cNvSpPr>
          <p:nvPr/>
        </p:nvSpPr>
        <p:spPr>
          <a:xfrm>
            <a:off x="838200" y="8586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Nigeria Measles Vaccination Campaign 2017</a:t>
            </a:r>
            <a:endParaRPr lang="en-US" sz="2800" dirty="0">
              <a:solidFill>
                <a:schemeClr val="accent1">
                  <a:lumMod val="75000"/>
                </a:schemeClr>
              </a:solidFill>
            </a:endParaRPr>
          </a:p>
        </p:txBody>
      </p:sp>
    </p:spTree>
    <p:extLst>
      <p:ext uri="{BB962C8B-B14F-4D97-AF65-F5344CB8AC3E}">
        <p14:creationId xmlns:p14="http://schemas.microsoft.com/office/powerpoint/2010/main" val="10569885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Organ Pipe Plot – Stata Command</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p:txBody>
          <a:bodyPr>
            <a:normAutofit/>
          </a:bodyPr>
          <a:lstStyle/>
          <a:p>
            <a:pPr marL="0" indent="0">
              <a:buNone/>
            </a:pPr>
            <a:r>
              <a:rPr lang="en-US" dirty="0" err="1"/>
              <a:t>opplot</a:t>
            </a:r>
            <a:r>
              <a:rPr lang="en-US" dirty="0"/>
              <a:t> </a:t>
            </a:r>
            <a:r>
              <a:rPr lang="en-US" dirty="0" err="1">
                <a:solidFill>
                  <a:srgbClr val="FF0000"/>
                </a:solidFill>
              </a:rPr>
              <a:t>yvar</a:t>
            </a:r>
            <a:r>
              <a:rPr lang="en-US" dirty="0"/>
              <a:t> [if] [in] , </a:t>
            </a:r>
            <a:r>
              <a:rPr lang="en-US" dirty="0">
                <a:solidFill>
                  <a:srgbClr val="FF0000"/>
                </a:solidFill>
              </a:rPr>
              <a:t>CLUSTVAR</a:t>
            </a:r>
            <a:r>
              <a:rPr lang="en-US" dirty="0"/>
              <a:t>(</a:t>
            </a:r>
            <a:r>
              <a:rPr lang="en-US" dirty="0" err="1"/>
              <a:t>varname</a:t>
            </a:r>
            <a:r>
              <a:rPr lang="en-US" dirty="0"/>
              <a:t>) </a:t>
            </a:r>
          </a:p>
          <a:p>
            <a:pPr marL="0" indent="0">
              <a:buNone/>
            </a:pPr>
            <a:r>
              <a:rPr lang="en-US" dirty="0"/>
              <a:t>	</a:t>
            </a:r>
          </a:p>
        </p:txBody>
      </p:sp>
    </p:spTree>
    <p:extLst>
      <p:ext uri="{BB962C8B-B14F-4D97-AF65-F5344CB8AC3E}">
        <p14:creationId xmlns:p14="http://schemas.microsoft.com/office/powerpoint/2010/main" val="8875796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32882</TotalTime>
  <Words>4066</Words>
  <Application>Microsoft Office PowerPoint</Application>
  <PresentationFormat>Widescreen</PresentationFormat>
  <Paragraphs>511</Paragraphs>
  <Slides>38</Slides>
  <Notes>35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38</vt:i4>
      </vt:variant>
    </vt:vector>
  </HeadingPairs>
  <TitlesOfParts>
    <vt:vector size="42" baseType="lpstr">
      <vt:lpstr>Arial</vt:lpstr>
      <vt:lpstr>Calibri</vt:lpstr>
      <vt:lpstr>Calibri Light</vt:lpstr>
      <vt:lpstr>Office Theme</vt:lpstr>
      <vt:lpstr>Organ Pipe Plots for Clustered Datasets</vt:lpstr>
      <vt:lpstr>Organ Pipe Plot</vt:lpstr>
      <vt:lpstr>Organ Pipe Plot - Background</vt:lpstr>
      <vt:lpstr>Summary Table Example</vt:lpstr>
      <vt:lpstr>PowerPoint Presentation</vt:lpstr>
      <vt:lpstr>Identify Clusters with Alarmingly Low Coverage</vt:lpstr>
      <vt:lpstr>Jharkhand, India Measles Vaccination Campaign 2012</vt:lpstr>
      <vt:lpstr>PowerPoint Presentation</vt:lpstr>
      <vt:lpstr>Organ Pipe Plot – Stata Command</vt:lpstr>
      <vt:lpstr>Organ Pipe Plot – Stata Command</vt:lpstr>
      <vt:lpstr>Organ Pipe Plot – Stata Command</vt:lpstr>
      <vt:lpstr>PowerPoint Presentation</vt:lpstr>
      <vt:lpstr>PowerPoint Presentation</vt:lpstr>
      <vt:lpstr>PowerPoint Presentation</vt:lpstr>
      <vt:lpstr>PowerPoint Presentation</vt:lpstr>
      <vt:lpstr>Organ Pipe Plot – Stata Command</vt:lpstr>
      <vt:lpstr>Organ Pipe Plot – Stata Command</vt:lpstr>
      <vt:lpstr>Organ Pipe Plot – Stata Command</vt:lpstr>
      <vt:lpstr>Stata Command, Optional Inputs (cont.)</vt:lpstr>
      <vt:lpstr>Organ Pipe Plot – Stata Command</vt:lpstr>
      <vt:lpstr>Stata Command, SAVEDATA Optional Input</vt:lpstr>
      <vt:lpstr>Organ Pipe Plot – Stata Command</vt:lpstr>
      <vt:lpstr>Stata Command, PLOTN Optional Input</vt:lpstr>
      <vt:lpstr>Organ Pipe Plot – Stata Command</vt:lpstr>
      <vt:lpstr>Stata Command, PLOTN Optional Input Cont.</vt:lpstr>
      <vt:lpstr>Notes about PLOTN</vt:lpstr>
      <vt:lpstr>Organ Pipe Plots are not Pareto Charts</vt:lpstr>
      <vt:lpstr>Visual Connection to the Intracluster Correlation Coefficient (ICC)</vt:lpstr>
      <vt:lpstr>PowerPoint Presentation</vt:lpstr>
      <vt:lpstr>Visual Connection to the ICC</vt:lpstr>
      <vt:lpstr>Visual Connection to the ICC Takeaways</vt:lpstr>
      <vt:lpstr>Organ Pipe Plots – Real World Use</vt:lpstr>
      <vt:lpstr>Where Do I Find It?</vt:lpstr>
      <vt:lpstr>PowerPoint Presentation</vt:lpstr>
      <vt:lpstr>Back-up slides…</vt:lpstr>
      <vt:lpstr>Organ Pipe Plot – Bar Shading &amp; Widths</vt:lpstr>
      <vt:lpstr>Kenya Measles Vaccination Campaign 2016</vt:lpstr>
      <vt:lpstr>Kenya Measles Vaccination Campaign 2016</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Mary Prier</dc:creator>
  <cp:lastModifiedBy>Mary</cp:lastModifiedBy>
  <cp:revision>639</cp:revision>
  <dcterms:created xsi:type="dcterms:W3CDTF">2018-06-05T18:15:00Z</dcterms:created>
  <dcterms:modified xsi:type="dcterms:W3CDTF">2019-03-28T16:12:08Z</dcterms:modified>
</cp:coreProperties>
</file>